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6ED2D-1BD5-4CA7-B1D2-836690F15FA9}"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C05AF-04E2-4771-B83B-D88524286D47}" type="slidenum">
              <a:rPr lang="en-US" smtClean="0"/>
              <a:t>‹#›</a:t>
            </a:fld>
            <a:endParaRPr lang="en-US"/>
          </a:p>
        </p:txBody>
      </p:sp>
    </p:spTree>
    <p:extLst>
      <p:ext uri="{BB962C8B-B14F-4D97-AF65-F5344CB8AC3E}">
        <p14:creationId xmlns:p14="http://schemas.microsoft.com/office/powerpoint/2010/main" val="275494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A37E04-68F7-4DB5-90C5-6358E92D1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049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0A59E4-5033-4F58-A55D-B0849324C9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8774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88188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14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02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223252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051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018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13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3446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159349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91436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5548291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D710E9-0702-4333-B3B4-1827ADD1DAE1}"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A59E4-5033-4F58-A55D-B0849324C9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5934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D710E9-0702-4333-B3B4-1827ADD1DAE1}"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A59E4-5033-4F58-A55D-B0849324C9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62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710E9-0702-4333-B3B4-1827ADD1DAE1}"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247807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3971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328809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D710E9-0702-4333-B3B4-1827ADD1DAE1}" type="datetimeFigureOut">
              <a:rPr lang="en-US" smtClean="0"/>
              <a:t>5/23/2019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0A59E4-5033-4F58-A55D-B0849324C959}" type="slidenum">
              <a:rPr lang="en-US" smtClean="0"/>
              <a:t>‹#›</a:t>
            </a:fld>
            <a:endParaRPr lang="en-US"/>
          </a:p>
        </p:txBody>
      </p:sp>
    </p:spTree>
    <p:extLst>
      <p:ext uri="{BB962C8B-B14F-4D97-AF65-F5344CB8AC3E}">
        <p14:creationId xmlns:p14="http://schemas.microsoft.com/office/powerpoint/2010/main" val="4013266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revenue.ky.gov/Business/Pages/Inventory-Tax-Credit-Calculator.aspx"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What’s New </a:t>
            </a:r>
            <a:br>
              <a:rPr lang="en-US" b="1" dirty="0" smtClean="0"/>
            </a:br>
            <a:r>
              <a:rPr lang="en-US" b="1" dirty="0" smtClean="0"/>
              <a:t>From </a:t>
            </a:r>
            <a:r>
              <a:rPr lang="en-US" b="1" dirty="0"/>
              <a:t>S</a:t>
            </a:r>
            <a:r>
              <a:rPr lang="en-US" b="1" dirty="0" smtClean="0"/>
              <a:t>tate </a:t>
            </a:r>
            <a:r>
              <a:rPr lang="en-US" b="1" dirty="0"/>
              <a:t>V</a:t>
            </a:r>
            <a:r>
              <a:rPr lang="en-US" b="1" dirty="0" smtClean="0"/>
              <a:t>aluation</a:t>
            </a:r>
            <a:endParaRPr lang="en-US" b="1" dirty="0"/>
          </a:p>
        </p:txBody>
      </p:sp>
      <p:sp>
        <p:nvSpPr>
          <p:cNvPr id="3" name="Subtitle 2"/>
          <p:cNvSpPr>
            <a:spLocks noGrp="1"/>
          </p:cNvSpPr>
          <p:nvPr>
            <p:ph type="subTitle" idx="1"/>
          </p:nvPr>
        </p:nvSpPr>
        <p:spPr/>
        <p:txBody>
          <a:bodyPr/>
          <a:lstStyle/>
          <a:p>
            <a:r>
              <a:rPr lang="en-US" b="1" dirty="0" smtClean="0"/>
              <a:t>PVA Summer Conference June 4, 2019</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107093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3711" y="471487"/>
            <a:ext cx="6977575" cy="591502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658277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2" y="745588"/>
            <a:ext cx="5542671" cy="54301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TextBox 2"/>
          <p:cNvSpPr txBox="1"/>
          <p:nvPr/>
        </p:nvSpPr>
        <p:spPr>
          <a:xfrm>
            <a:off x="6668086" y="731520"/>
            <a:ext cx="4895557" cy="5458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4" name="Picture 3"/>
          <p:cNvPicPr>
            <a:picLocks noChangeAspect="1"/>
          </p:cNvPicPr>
          <p:nvPr/>
        </p:nvPicPr>
        <p:blipFill>
          <a:blip r:embed="rId2"/>
          <a:stretch>
            <a:fillRect/>
          </a:stretch>
        </p:blipFill>
        <p:spPr>
          <a:xfrm>
            <a:off x="844062" y="852487"/>
            <a:ext cx="4726744" cy="5153025"/>
          </a:xfrm>
          <a:prstGeom prst="rect">
            <a:avLst/>
          </a:prstGeom>
        </p:spPr>
      </p:pic>
      <p:pic>
        <p:nvPicPr>
          <p:cNvPr id="5" name="Picture 4"/>
          <p:cNvPicPr>
            <a:picLocks noChangeAspect="1"/>
          </p:cNvPicPr>
          <p:nvPr/>
        </p:nvPicPr>
        <p:blipFill>
          <a:blip r:embed="rId3"/>
          <a:stretch>
            <a:fillRect/>
          </a:stretch>
        </p:blipFill>
        <p:spPr>
          <a:xfrm>
            <a:off x="6105377" y="852487"/>
            <a:ext cx="5106573" cy="51530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94267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0037" y="3456276"/>
            <a:ext cx="9587345" cy="1919288"/>
          </a:xfrm>
          <a:prstGeom prst="rect">
            <a:avLst/>
          </a:prstGeom>
        </p:spPr>
      </p:pic>
      <p:sp>
        <p:nvSpPr>
          <p:cNvPr id="4" name="Title 3"/>
          <p:cNvSpPr>
            <a:spLocks noGrp="1"/>
          </p:cNvSpPr>
          <p:nvPr>
            <p:ph type="title" idx="4294967295"/>
          </p:nvPr>
        </p:nvSpPr>
        <p:spPr>
          <a:xfrm>
            <a:off x="1746250" y="982663"/>
            <a:ext cx="10445750" cy="1303337"/>
          </a:xfrm>
        </p:spPr>
        <p:txBody>
          <a:bodyPr>
            <a:normAutofit fontScale="90000"/>
          </a:bodyPr>
          <a:lstStyle/>
          <a:p>
            <a:r>
              <a:rPr lang="en-US" b="1" dirty="0" smtClean="0"/>
              <a:t>Protest Language </a:t>
            </a:r>
            <a:br>
              <a:rPr lang="en-US" b="1" dirty="0" smtClean="0"/>
            </a:br>
            <a:r>
              <a:rPr lang="en-US" b="1" dirty="0" smtClean="0"/>
              <a:t>Vehicle Assessment NOT Updated</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408278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18896"/>
            <a:ext cx="9601196" cy="1303867"/>
          </a:xfrm>
        </p:spPr>
        <p:txBody>
          <a:bodyPr>
            <a:normAutofit fontScale="90000"/>
          </a:bodyPr>
          <a:lstStyle/>
          <a:p>
            <a:r>
              <a:rPr lang="en-US" b="1" dirty="0"/>
              <a:t>Protest Language </a:t>
            </a:r>
            <a:br>
              <a:rPr lang="en-US" b="1" dirty="0"/>
            </a:br>
            <a:r>
              <a:rPr lang="en-US" b="1" dirty="0"/>
              <a:t>Vehicle Assessment NOT Updated</a:t>
            </a:r>
          </a:p>
        </p:txBody>
      </p:sp>
      <p:sp>
        <p:nvSpPr>
          <p:cNvPr id="3" name="Content Placeholder 2"/>
          <p:cNvSpPr>
            <a:spLocks noGrp="1"/>
          </p:cNvSpPr>
          <p:nvPr>
            <p:ph idx="1"/>
          </p:nvPr>
        </p:nvSpPr>
        <p:spPr>
          <a:xfrm>
            <a:off x="1295401" y="2432241"/>
            <a:ext cx="9601196" cy="3318936"/>
          </a:xfrm>
        </p:spPr>
        <p:txBody>
          <a:bodyPr>
            <a:normAutofit fontScale="85000" lnSpcReduction="10000"/>
          </a:bodyPr>
          <a:lstStyle/>
          <a:p>
            <a:r>
              <a:rPr lang="en-US" b="1" dirty="0" smtClean="0"/>
              <a:t>To ensure Taxpayers are aware of their appeal rights.</a:t>
            </a:r>
          </a:p>
          <a:p>
            <a:r>
              <a:rPr lang="en-US" b="1" dirty="0" smtClean="0"/>
              <a:t>Provide written record to taxpayer to show they met with PVA office first. PVA office should provide a copy to the taxpayer and advise of additional protest procedures.</a:t>
            </a:r>
          </a:p>
          <a:p>
            <a:r>
              <a:rPr lang="en-US" b="1" dirty="0" smtClean="0"/>
              <a:t>All protests to the Department must be in writing and filed within 60 days of the date of notice.</a:t>
            </a:r>
          </a:p>
          <a:p>
            <a:pPr lvl="1"/>
            <a:r>
              <a:rPr lang="en-US" b="1" dirty="0" smtClean="0"/>
              <a:t>The notices are mailed out 60 days prior to the due date. </a:t>
            </a:r>
          </a:p>
          <a:p>
            <a:pPr lvl="1"/>
            <a:r>
              <a:rPr lang="en-US" b="1" dirty="0" smtClean="0"/>
              <a:t>If taxpayer comes in on the last day of his renewal month he will need to pay the taxes and registration fees to the County Clerk to avoid any delinquent charges.</a:t>
            </a:r>
          </a:p>
          <a:p>
            <a:pPr lvl="2"/>
            <a:r>
              <a:rPr lang="en-US" b="1" dirty="0" smtClean="0"/>
              <a:t>The taxpayer will also need to submit a protest to the Department postmarked on the last day to be considered a timely and valid protest.</a:t>
            </a:r>
          </a:p>
          <a:p>
            <a:pPr marL="457200" lvl="1"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132580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Address to Send Protests</a:t>
            </a:r>
            <a:endParaRPr lang="en-US" b="1" dirty="0"/>
          </a:p>
        </p:txBody>
      </p:sp>
      <p:sp>
        <p:nvSpPr>
          <p:cNvPr id="3" name="Content Placeholder 2"/>
          <p:cNvSpPr>
            <a:spLocks noGrp="1"/>
          </p:cNvSpPr>
          <p:nvPr>
            <p:ph idx="1"/>
          </p:nvPr>
        </p:nvSpPr>
        <p:spPr/>
        <p:txBody>
          <a:bodyPr/>
          <a:lstStyle/>
          <a:p>
            <a:pPr marL="0" indent="0" algn="ctr">
              <a:buNone/>
            </a:pPr>
            <a:r>
              <a:rPr lang="en-US" b="1" dirty="0" smtClean="0"/>
              <a:t>Kentucky Department of Revenue</a:t>
            </a:r>
          </a:p>
          <a:p>
            <a:pPr marL="0" indent="0" algn="ctr">
              <a:buNone/>
            </a:pPr>
            <a:r>
              <a:rPr lang="en-US" b="1" dirty="0" smtClean="0"/>
              <a:t>Attn: Motor Vehicle Section</a:t>
            </a:r>
          </a:p>
          <a:p>
            <a:pPr marL="0" indent="0" algn="ctr">
              <a:buNone/>
            </a:pPr>
            <a:r>
              <a:rPr lang="en-US" b="1" dirty="0" smtClean="0"/>
              <a:t>501 High Street, </a:t>
            </a:r>
            <a:r>
              <a:rPr lang="en-US" b="1" dirty="0" err="1" smtClean="0"/>
              <a:t>Sta</a:t>
            </a:r>
            <a:r>
              <a:rPr lang="en-US" b="1" dirty="0" smtClean="0"/>
              <a:t> 32</a:t>
            </a:r>
          </a:p>
          <a:p>
            <a:pPr marL="0" indent="0" algn="ctr">
              <a:buNone/>
            </a:pPr>
            <a:r>
              <a:rPr lang="en-US" b="1" dirty="0" smtClean="0"/>
              <a:t>Frankfort, KY 40601</a:t>
            </a:r>
          </a:p>
          <a:p>
            <a:pPr marL="0" indent="0" algn="ctr">
              <a:buNone/>
            </a:pPr>
            <a:r>
              <a:rPr lang="en-US" b="1" dirty="0" smtClean="0"/>
              <a:t>Fax: 502-564-8192</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295856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rPr>
              <a:t>2019 Property Tax Legislative Changes</a:t>
            </a:r>
            <a:endParaRPr lang="en-US" b="1" dirty="0">
              <a:solidFill>
                <a:schemeClr val="tx1"/>
              </a:solidFill>
            </a:endParaRPr>
          </a:p>
        </p:txBody>
      </p:sp>
      <p:sp>
        <p:nvSpPr>
          <p:cNvPr id="5" name="Content Placeholder 4"/>
          <p:cNvSpPr>
            <a:spLocks noGrp="1"/>
          </p:cNvSpPr>
          <p:nvPr>
            <p:ph idx="1"/>
          </p:nvPr>
        </p:nvSpPr>
        <p:spPr/>
        <p:txBody>
          <a:bodyPr/>
          <a:lstStyle/>
          <a:p>
            <a:pPr marL="338138" indent="-338138">
              <a:buFont typeface="Arial" panose="020B0604020202020204" pitchFamily="34" charset="0"/>
              <a:buChar char="•"/>
            </a:pPr>
            <a:r>
              <a:rPr lang="en-US" sz="2800" dirty="0">
                <a:solidFill>
                  <a:schemeClr val="tx1"/>
                </a:solidFill>
                <a:latin typeface="Franklin Gothic Demi" panose="020B0703020102020204" pitchFamily="34" charset="0"/>
              </a:rPr>
              <a:t>New exemption for tangible personal property return filing </a:t>
            </a:r>
            <a:endParaRPr lang="en-US" dirty="0">
              <a:solidFill>
                <a:schemeClr val="tx1"/>
              </a:solidFill>
              <a:latin typeface="Franklin Gothic Demi" panose="020B0703020102020204" pitchFamily="34" charset="0"/>
            </a:endParaRPr>
          </a:p>
          <a:p>
            <a:pPr marL="795338" lvl="1" indent="-338138">
              <a:buFont typeface="Arial" panose="020B0604020202020204" pitchFamily="34" charset="0"/>
              <a:buChar char="•"/>
            </a:pPr>
            <a:r>
              <a:rPr lang="en-US" sz="2400" dirty="0">
                <a:solidFill>
                  <a:schemeClr val="tx1"/>
                </a:solidFill>
                <a:latin typeface="Franklin Gothic Demi" panose="020B0703020102020204" pitchFamily="34" charset="0"/>
              </a:rPr>
              <a:t>Less than $1,000 in property</a:t>
            </a:r>
          </a:p>
          <a:p>
            <a:pPr marL="795338" lvl="1" indent="-338138">
              <a:buFont typeface="Arial" panose="020B0604020202020204" pitchFamily="34" charset="0"/>
              <a:buChar char="•"/>
            </a:pPr>
            <a:r>
              <a:rPr lang="en-US" sz="2400" dirty="0">
                <a:solidFill>
                  <a:schemeClr val="tx1"/>
                </a:solidFill>
                <a:latin typeface="Franklin Gothic Demi" panose="020B0703020102020204" pitchFamily="34" charset="0"/>
              </a:rPr>
              <a:t>Must keep property </a:t>
            </a:r>
            <a:r>
              <a:rPr lang="en-US" sz="2400" dirty="0" smtClean="0">
                <a:solidFill>
                  <a:schemeClr val="tx1"/>
                </a:solidFill>
                <a:latin typeface="Franklin Gothic Demi" panose="020B0703020102020204" pitchFamily="34" charset="0"/>
              </a:rPr>
              <a:t>records</a:t>
            </a:r>
          </a:p>
          <a:p>
            <a:pPr marL="338138" indent="-338138">
              <a:buFont typeface="Arial" panose="020B0604020202020204" pitchFamily="34" charset="0"/>
              <a:buChar char="•"/>
            </a:pPr>
            <a:r>
              <a:rPr lang="en-US" sz="2800" dirty="0">
                <a:solidFill>
                  <a:schemeClr val="tx1"/>
                </a:solidFill>
                <a:latin typeface="Franklin Gothic Demi" panose="020B0703020102020204" pitchFamily="34" charset="0"/>
              </a:rPr>
              <a:t>Reclassification of heavy equipment rental inventory</a:t>
            </a:r>
          </a:p>
          <a:p>
            <a:pPr marL="795338" lvl="1" indent="-338138">
              <a:buFont typeface="Arial" panose="020B0604020202020204" pitchFamily="34" charset="0"/>
              <a:buChar char="•"/>
            </a:pPr>
            <a:r>
              <a:rPr lang="en-US" sz="2400" dirty="0">
                <a:solidFill>
                  <a:schemeClr val="tx1"/>
                </a:solidFill>
                <a:latin typeface="Franklin Gothic Demi" panose="020B0703020102020204" pitchFamily="34" charset="0"/>
              </a:rPr>
              <a:t>Only NAICS codes 532310 and 532412</a:t>
            </a:r>
          </a:p>
          <a:p>
            <a:pPr marL="795338" lvl="1" indent="-338138">
              <a:buFont typeface="Arial" panose="020B0604020202020204" pitchFamily="34" charset="0"/>
              <a:buChar char="•"/>
            </a:pPr>
            <a:r>
              <a:rPr lang="en-US" sz="2400" dirty="0">
                <a:solidFill>
                  <a:schemeClr val="tx1"/>
                </a:solidFill>
                <a:latin typeface="Franklin Gothic Demi" panose="020B0703020102020204" pitchFamily="34" charset="0"/>
              </a:rPr>
              <a:t>Eligible for inventory tax credit</a:t>
            </a:r>
          </a:p>
          <a:p>
            <a:pPr marL="457200" lvl="1" indent="0">
              <a:buNone/>
            </a:pPr>
            <a:endParaRPr lang="en-US" sz="2400" dirty="0">
              <a:solidFill>
                <a:schemeClr val="tx1"/>
              </a:solidFill>
              <a:latin typeface="Franklin Gothic Demi" panose="020B0703020102020204" pitchFamily="34" charset="0"/>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476125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354 Amends KRS 132.010 &amp; 132.020</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Defines heavy equipment rental companies; heavy equipment rental agreement; qualified heavy equipment. </a:t>
            </a:r>
            <a:endParaRPr lang="en-US" b="1" dirty="0"/>
          </a:p>
          <a:p>
            <a:r>
              <a:rPr lang="en-US" b="1" dirty="0" smtClean="0"/>
              <a:t>This </a:t>
            </a:r>
            <a:r>
              <a:rPr lang="en-US" b="1" dirty="0"/>
              <a:t>provision amends tangible personal property ad valorem tax statutes to treat heavy rental equipment as inventory since the industry sells the equipment similarly to a new or used equipment dealer. </a:t>
            </a:r>
            <a:endParaRPr lang="en-US" b="1" dirty="0" smtClean="0"/>
          </a:p>
          <a:p>
            <a:r>
              <a:rPr lang="en-US" b="1" dirty="0"/>
              <a:t>Only NAICS codes 532310 and 532412</a:t>
            </a:r>
          </a:p>
          <a:p>
            <a:r>
              <a:rPr lang="en-US" b="1" dirty="0"/>
              <a:t>Eligible for inventory tax credit</a:t>
            </a:r>
          </a:p>
          <a:p>
            <a:r>
              <a:rPr lang="en-US" b="1" dirty="0" smtClean="0"/>
              <a:t>The equipment was previously subject to state rate of 45 cents per $100 of value and full local rates.</a:t>
            </a:r>
          </a:p>
          <a:p>
            <a:pPr lvl="1"/>
            <a:r>
              <a:rPr lang="en-US" b="1" dirty="0" smtClean="0"/>
              <a:t>The equipment will now be subject to a state rate of 5 cents per $100 of value and full local rates. </a:t>
            </a:r>
          </a:p>
          <a:p>
            <a:pPr lvl="1"/>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808112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HB 354 Amends KRS </a:t>
            </a:r>
            <a:r>
              <a:rPr lang="en-US" b="1" dirty="0" smtClean="0"/>
              <a:t>132.220</a:t>
            </a:r>
            <a:endParaRPr lang="en-US" b="1" dirty="0"/>
          </a:p>
        </p:txBody>
      </p:sp>
      <p:sp>
        <p:nvSpPr>
          <p:cNvPr id="3" name="Content Placeholder 2"/>
          <p:cNvSpPr>
            <a:spLocks noGrp="1"/>
          </p:cNvSpPr>
          <p:nvPr>
            <p:ph idx="1"/>
          </p:nvPr>
        </p:nvSpPr>
        <p:spPr/>
        <p:txBody>
          <a:bodyPr>
            <a:normAutofit lnSpcReduction="10000"/>
          </a:bodyPr>
          <a:lstStyle/>
          <a:p>
            <a:r>
              <a:rPr lang="en-US" b="1" dirty="0">
                <a:solidFill>
                  <a:schemeClr val="tx1"/>
                </a:solidFill>
              </a:rPr>
              <a:t>Personal Property Tax Return Filing </a:t>
            </a:r>
          </a:p>
          <a:p>
            <a:r>
              <a:rPr lang="en-US" b="1" dirty="0" smtClean="0">
                <a:solidFill>
                  <a:schemeClr val="tx1"/>
                </a:solidFill>
              </a:rPr>
              <a:t>Businesses who own very little personal property </a:t>
            </a:r>
            <a:r>
              <a:rPr lang="en-US" b="1" dirty="0">
                <a:solidFill>
                  <a:schemeClr val="tx1"/>
                </a:solidFill>
              </a:rPr>
              <a:t>are relieved of a substantial burden by this provision to eliminate the filing of tangible personal property tax returns with property valued at $1,000 or less. </a:t>
            </a:r>
            <a:endParaRPr lang="en-US" b="1" dirty="0" smtClean="0">
              <a:solidFill>
                <a:schemeClr val="tx1"/>
              </a:solidFill>
            </a:endParaRPr>
          </a:p>
          <a:p>
            <a:r>
              <a:rPr lang="en-US" b="1" dirty="0" smtClean="0">
                <a:solidFill>
                  <a:schemeClr val="tx1"/>
                </a:solidFill>
              </a:rPr>
              <a:t>The $1,000 is for </a:t>
            </a:r>
            <a:r>
              <a:rPr lang="en-US" b="1" u="sng" dirty="0" smtClean="0">
                <a:solidFill>
                  <a:schemeClr val="tx1"/>
                </a:solidFill>
              </a:rPr>
              <a:t>each address</a:t>
            </a:r>
            <a:r>
              <a:rPr lang="en-US" b="1" dirty="0" smtClean="0">
                <a:solidFill>
                  <a:schemeClr val="tx1"/>
                </a:solidFill>
              </a:rPr>
              <a:t>.</a:t>
            </a:r>
          </a:p>
          <a:p>
            <a:r>
              <a:rPr lang="en-US" b="1" dirty="0" smtClean="0">
                <a:solidFill>
                  <a:schemeClr val="tx1"/>
                </a:solidFill>
              </a:rPr>
              <a:t>Taxpayers must maintain records of the property and its fair cash value calculation for five (5) years after the expiration of the listing period.</a:t>
            </a:r>
            <a:endParaRPr lang="en-US"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508356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TextBox 2"/>
          <p:cNvSpPr txBox="1"/>
          <p:nvPr/>
        </p:nvSpPr>
        <p:spPr>
          <a:xfrm>
            <a:off x="1496290" y="2563090"/>
            <a:ext cx="9559637"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the this </a:t>
            </a: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presentation</a:t>
            </a: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 please reference KRS 141.408, Kentucky Revenue Procedure KY-RP-19-01, KRS 132.760 (2), KRS 131.110, KRS 132.010, KRS 132.020, and KRS 132.220.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not have the statutory or regulatory authority.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4" name="Picture 3"/>
          <p:cNvPicPr>
            <a:picLocks noChangeAspect="1"/>
          </p:cNvPicPr>
          <p:nvPr/>
        </p:nvPicPr>
        <p:blipFill>
          <a:blip r:embed="rId2"/>
          <a:stretch>
            <a:fillRect/>
          </a:stretch>
        </p:blipFill>
        <p:spPr>
          <a:xfrm>
            <a:off x="10680061" y="5339964"/>
            <a:ext cx="1511939" cy="1518036"/>
          </a:xfrm>
          <a:prstGeom prst="rect">
            <a:avLst/>
          </a:prstGeom>
        </p:spPr>
      </p:pic>
      <p:sp>
        <p:nvSpPr>
          <p:cNvPr id="5" name="TextBox 4"/>
          <p:cNvSpPr txBox="1"/>
          <p:nvPr/>
        </p:nvSpPr>
        <p:spPr>
          <a:xfrm>
            <a:off x="1504114" y="5775816"/>
            <a:ext cx="918377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mn-cs"/>
              </a:rPr>
              <a:t>Presentation Date: </a:t>
            </a:r>
            <a:r>
              <a:rPr kumimoji="0" lang="en-US" sz="1800" b="0"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rPr>
              <a:t>June 04, </a:t>
            </a:r>
            <a:r>
              <a:rPr kumimoji="0" lang="en-US" sz="18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mn-cs"/>
              </a:rPr>
              <a:t>2019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76571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b="1" dirty="0" smtClean="0"/>
              <a:t>Inventory Credit</a:t>
            </a:r>
          </a:p>
          <a:p>
            <a:r>
              <a:rPr lang="en-US" b="1" dirty="0"/>
              <a:t>Kentucky Revenue Procedure </a:t>
            </a:r>
            <a:r>
              <a:rPr lang="en-US" b="1" dirty="0" smtClean="0"/>
              <a:t>KY-RP-19-01</a:t>
            </a:r>
          </a:p>
          <a:p>
            <a:pPr lvl="1"/>
            <a:r>
              <a:rPr lang="en-US" b="1" dirty="0"/>
              <a:t>Apportioned Trailer Exemption</a:t>
            </a:r>
          </a:p>
          <a:p>
            <a:r>
              <a:rPr lang="en-US" b="1" dirty="0" smtClean="0"/>
              <a:t>Form 62A044 &amp; 62A044-T</a:t>
            </a:r>
          </a:p>
          <a:p>
            <a:r>
              <a:rPr lang="en-US" b="1" dirty="0" smtClean="0"/>
              <a:t>2019 Legislative Changes for personal property</a:t>
            </a:r>
          </a:p>
          <a:p>
            <a:pPr marL="0" indent="0">
              <a:buNone/>
            </a:pP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428535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41400"/>
            <a:ext cx="6675119" cy="1244600"/>
          </a:xfrm>
        </p:spPr>
        <p:txBody>
          <a:bodyPr>
            <a:normAutofit/>
          </a:bodyPr>
          <a:lstStyle/>
          <a:p>
            <a:r>
              <a:rPr lang="en-US" sz="4000" b="1" dirty="0" smtClean="0"/>
              <a:t>Inventory Credit</a:t>
            </a:r>
            <a:endParaRPr lang="en-US" sz="4000" b="1"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7889966" y="1149531"/>
            <a:ext cx="3513908" cy="4545875"/>
          </a:xfrm>
        </p:spPr>
      </p:pic>
      <p:sp>
        <p:nvSpPr>
          <p:cNvPr id="4" name="Text Placeholder 3"/>
          <p:cNvSpPr>
            <a:spLocks noGrp="1"/>
          </p:cNvSpPr>
          <p:nvPr>
            <p:ph type="body" sz="half" idx="2"/>
          </p:nvPr>
        </p:nvSpPr>
        <p:spPr>
          <a:xfrm>
            <a:off x="901336" y="2821577"/>
            <a:ext cx="6871063" cy="2625634"/>
          </a:xfrm>
        </p:spPr>
        <p:txBody>
          <a:bodyPr>
            <a:normAutofit lnSpcReduction="10000"/>
          </a:bodyPr>
          <a:lstStyle/>
          <a:p>
            <a:r>
              <a:rPr lang="en-US" sz="2600" b="1" dirty="0" smtClean="0"/>
              <a:t>Inventory </a:t>
            </a:r>
            <a:r>
              <a:rPr lang="en-US" sz="2600" b="1" dirty="0"/>
              <a:t>Tax Credit </a:t>
            </a:r>
            <a:br>
              <a:rPr lang="en-US" sz="2600" b="1" dirty="0"/>
            </a:br>
            <a:r>
              <a:rPr lang="en-US" sz="2600" b="1" dirty="0"/>
              <a:t>Phone: (502) 564-1555</a:t>
            </a:r>
            <a:r>
              <a:rPr lang="en-US" sz="2100" b="1" dirty="0"/>
              <a:t/>
            </a:r>
            <a:br>
              <a:rPr lang="en-US" sz="2100" b="1" dirty="0"/>
            </a:br>
            <a:endParaRPr lang="en-US" sz="2100" dirty="0"/>
          </a:p>
          <a:p>
            <a:r>
              <a:rPr lang="en-US" sz="2400" dirty="0"/>
              <a:t>Representatives will be available to answer questions on this </a:t>
            </a:r>
            <a:r>
              <a:rPr lang="en-US" sz="2400" b="1" dirty="0"/>
              <a:t>dedicated phone line</a:t>
            </a:r>
            <a:r>
              <a:rPr lang="en-US" sz="2400" dirty="0"/>
              <a:t> weekdays from </a:t>
            </a:r>
            <a:endParaRPr lang="en-US" sz="2400" dirty="0" smtClean="0"/>
          </a:p>
          <a:p>
            <a:r>
              <a:rPr lang="en-US" sz="2400" dirty="0" smtClean="0"/>
              <a:t>8:00 </a:t>
            </a:r>
            <a:r>
              <a:rPr lang="en-US" sz="2400" dirty="0"/>
              <a:t>a.m. to 4:00 p.m., EST.</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
        <p:nvSpPr>
          <p:cNvPr id="3" name="TextBox 2">
            <a:hlinkClick r:id="rId5"/>
          </p:cNvPr>
          <p:cNvSpPr txBox="1"/>
          <p:nvPr/>
        </p:nvSpPr>
        <p:spPr>
          <a:xfrm>
            <a:off x="692727" y="2286000"/>
            <a:ext cx="73983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hlinkClick r:id="rId5"/>
              </a:rPr>
              <a:t>https://revenue.ky.gov/Business/Pages/Inventory-Tax-Credit-Calculator.aspx</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2097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3648" y="945272"/>
            <a:ext cx="439152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a:ea typeface="+mn-ea"/>
                <a:cs typeface="+mn-cs"/>
              </a:rPr>
              <a:t>Kentucky Revenue Procedure KY-RP-19-01</a:t>
            </a:r>
          </a:p>
        </p:txBody>
      </p:sp>
      <p:sp>
        <p:nvSpPr>
          <p:cNvPr id="5" name="Rectangle 4"/>
          <p:cNvSpPr/>
          <p:nvPr/>
        </p:nvSpPr>
        <p:spPr>
          <a:xfrm>
            <a:off x="2891246" y="1535613"/>
            <a:ext cx="6096000" cy="258532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a:ea typeface="+mn-ea"/>
                <a:cs typeface="+mn-cs"/>
              </a:rPr>
              <a:t>SUBJECT: KRS 132.760(2) Apportioned Trailer Exemption </a:t>
            </a: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rPr>
              <a:t>EFFECTIVE </a:t>
            </a:r>
            <a:r>
              <a:rPr kumimoji="0" lang="en-US" sz="1800" b="1" i="0" u="none" strike="noStrike" kern="1200" cap="none" spc="0" normalizeH="0" baseline="0" noProof="0" dirty="0">
                <a:ln>
                  <a:noFill/>
                </a:ln>
                <a:solidFill>
                  <a:prstClr val="black"/>
                </a:solidFill>
                <a:effectLst/>
                <a:uLnTx/>
                <a:uFillTx/>
                <a:latin typeface="Garamond" panose="02020404030301010803"/>
                <a:ea typeface="+mn-ea"/>
                <a:cs typeface="+mn-cs"/>
              </a:rPr>
              <a:t>DATE: March 29, 2019 </a:t>
            </a: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rPr>
              <a:t>PUBLICATION </a:t>
            </a:r>
            <a:r>
              <a:rPr kumimoji="0" lang="en-US" sz="1800" b="1" i="0" u="none" strike="noStrike" kern="1200" cap="none" spc="0" normalizeH="0" baseline="0" noProof="0" dirty="0">
                <a:ln>
                  <a:noFill/>
                </a:ln>
                <a:solidFill>
                  <a:prstClr val="black"/>
                </a:solidFill>
                <a:effectLst/>
                <a:uLnTx/>
                <a:uFillTx/>
                <a:latin typeface="Garamond" panose="02020404030301010803"/>
                <a:ea typeface="+mn-ea"/>
                <a:cs typeface="+mn-cs"/>
              </a:rPr>
              <a:t>DATE: March 29, 2019 </a:t>
            </a: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rPr>
              <a:t>SUPERSEDES</a:t>
            </a:r>
            <a:r>
              <a:rPr kumimoji="0" lang="en-US" sz="1800" b="1" i="0" u="none" strike="noStrike" kern="1200" cap="none" spc="0" normalizeH="0" baseline="0" noProof="0" dirty="0">
                <a:ln>
                  <a:noFill/>
                </a:ln>
                <a:solidFill>
                  <a:prstClr val="black"/>
                </a:solidFill>
                <a:effectLst/>
                <a:uLnTx/>
                <a:uFillTx/>
                <a:latin typeface="Garamond" panose="02020404030301010803"/>
                <a:ea typeface="+mn-ea"/>
                <a:cs typeface="+mn-cs"/>
              </a:rPr>
              <a:t>: N/A </a:t>
            </a: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aramond" panose="02020404030301010803"/>
                <a:ea typeface="+mn-ea"/>
                <a:cs typeface="+mn-cs"/>
              </a:rPr>
              <a:t>REFERENCE</a:t>
            </a:r>
            <a:r>
              <a:rPr kumimoji="0" lang="en-US" sz="1800" b="1" i="0" u="none" strike="noStrike" kern="1200" cap="none" spc="0" normalizeH="0" baseline="0" noProof="0" dirty="0">
                <a:ln>
                  <a:noFill/>
                </a:ln>
                <a:solidFill>
                  <a:prstClr val="black"/>
                </a:solidFill>
                <a:effectLst/>
                <a:uLnTx/>
                <a:uFillTx/>
                <a:latin typeface="Garamond" panose="02020404030301010803"/>
                <a:ea typeface="+mn-ea"/>
                <a:cs typeface="+mn-cs"/>
              </a:rPr>
              <a:t>: KRS 132.760(2) KRS 189.010(17)</a:t>
            </a:r>
          </a:p>
        </p:txBody>
      </p:sp>
      <p:sp>
        <p:nvSpPr>
          <p:cNvPr id="6" name="Rectangle 5"/>
          <p:cNvSpPr/>
          <p:nvPr/>
        </p:nvSpPr>
        <p:spPr>
          <a:xfrm>
            <a:off x="1140823" y="4234267"/>
            <a:ext cx="10093234"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a:ea typeface="+mn-ea"/>
                <a:cs typeface="+mn-cs"/>
              </a:rPr>
              <a:t>SCOPE: </a:t>
            </a: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The purpose of a Revenue Procedure is to provide procedural guidance to the public and Kentucky Department of Revenue (“DOR”) personnel. It is guidance issued to assist in the administration of laws and administrative regulations (“regulations”) by providing guidance that may be followed in order to comply with the law. It is effective until withdrawn, superseded, or modified by a change in statute, regulation, case law, or other DOR guidance.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297651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49" y="619008"/>
            <a:ext cx="9996130" cy="1306774"/>
          </a:xfrm>
        </p:spPr>
        <p:txBody>
          <a:bodyPr>
            <a:normAutofit/>
          </a:bodyPr>
          <a:lstStyle/>
          <a:p>
            <a:r>
              <a:rPr lang="en-US" sz="4000" b="1" dirty="0" smtClean="0"/>
              <a:t>Purpose</a:t>
            </a:r>
            <a:endParaRPr lang="en-US" sz="4000"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200900" y="2382170"/>
            <a:ext cx="3957279" cy="2533884"/>
          </a:xfrm>
        </p:spPr>
      </p:pic>
      <p:sp>
        <p:nvSpPr>
          <p:cNvPr id="4" name="Text Placeholder 3"/>
          <p:cNvSpPr>
            <a:spLocks noGrp="1"/>
          </p:cNvSpPr>
          <p:nvPr>
            <p:ph type="body" sz="half" idx="2"/>
          </p:nvPr>
        </p:nvSpPr>
        <p:spPr>
          <a:xfrm>
            <a:off x="846859" y="2354886"/>
            <a:ext cx="5962650" cy="2561168"/>
          </a:xfrm>
        </p:spPr>
        <p:txBody>
          <a:bodyPr>
            <a:noAutofit/>
          </a:bodyPr>
          <a:lstStyle/>
          <a:p>
            <a:pPr algn="l"/>
            <a:r>
              <a:rPr lang="en-US" sz="2800" dirty="0"/>
              <a:t>To clarify the specific types of documentation a taxpayer is required to provide a county property valuation administrator (“PVA”) to verify that an apportioned trailer or trailer fleet qualifies for the exemption under KRS 132.760(2).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176471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658283"/>
            <a:ext cx="9121902" cy="1156662"/>
          </a:xfrm>
        </p:spPr>
        <p:txBody>
          <a:bodyPr/>
          <a:lstStyle/>
          <a:p>
            <a:r>
              <a:rPr lang="en-US" b="1" dirty="0" smtClean="0"/>
              <a:t>LAW</a:t>
            </a:r>
            <a:endParaRPr lang="en-US" b="1" dirty="0"/>
          </a:p>
        </p:txBody>
      </p:sp>
      <p:sp>
        <p:nvSpPr>
          <p:cNvPr id="3" name="Content Placeholder 2"/>
          <p:cNvSpPr>
            <a:spLocks noGrp="1"/>
          </p:cNvSpPr>
          <p:nvPr>
            <p:ph sz="half" idx="1"/>
          </p:nvPr>
        </p:nvSpPr>
        <p:spPr>
          <a:xfrm>
            <a:off x="971550" y="2586990"/>
            <a:ext cx="5045202" cy="3310128"/>
          </a:xfrm>
        </p:spPr>
        <p:txBody>
          <a:bodyPr>
            <a:normAutofit fontScale="92500" lnSpcReduction="20000"/>
          </a:bodyPr>
          <a:lstStyle/>
          <a:p>
            <a:r>
              <a:rPr lang="en-US" dirty="0"/>
              <a:t>KRS 132.760(2) There shall be exempt from ad valorem tax for state and local purposes semi-trailers as defined in KRS 189.010(12) and trailers as defined in KRS 189.010(17) that are used on a route or in a system that is partly within and partly outside Kentucky. Semi-trailers or trailers required to be registered under KRS 186.655 that are used only in Kentucky shall be subject to the ad valorem tax imposed by KRS 132.487.</a:t>
            </a:r>
          </a:p>
        </p:txBody>
      </p:sp>
      <p:sp>
        <p:nvSpPr>
          <p:cNvPr id="4" name="Content Placeholder 3"/>
          <p:cNvSpPr>
            <a:spLocks noGrp="1"/>
          </p:cNvSpPr>
          <p:nvPr>
            <p:ph sz="half" idx="2"/>
          </p:nvPr>
        </p:nvSpPr>
        <p:spPr>
          <a:xfrm>
            <a:off x="6181344" y="2560320"/>
            <a:ext cx="5191506" cy="3310128"/>
          </a:xfrm>
        </p:spPr>
        <p:txBody>
          <a:bodyPr>
            <a:normAutofit fontScale="92500" lnSpcReduction="20000"/>
          </a:bodyPr>
          <a:lstStyle/>
          <a:p>
            <a:r>
              <a:rPr lang="en-US" dirty="0"/>
              <a:t>KRS 189.010(17) "Trailer" means any vehicle designed to be drawn by a motor truck or truck-tractor, but supported wholly upon its own wheels, intended for the carriage of freight or merchandise and having a load capacity of over one thousand (1,000) pounds.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542725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2286000"/>
            <a:ext cx="6648450" cy="3695700"/>
          </a:xfrm>
        </p:spPr>
        <p:txBody>
          <a:bodyPr>
            <a:normAutofit/>
          </a:bodyPr>
          <a:lstStyle/>
          <a:p>
            <a:r>
              <a:rPr lang="en-US" dirty="0"/>
              <a:t>MOTAX Form 62A044: </a:t>
            </a:r>
            <a:r>
              <a:rPr lang="en-US" dirty="0" smtClean="0"/>
              <a:t>Affidavit for Correction/Exoneration </a:t>
            </a:r>
            <a:r>
              <a:rPr lang="en-US" dirty="0"/>
              <a:t>of Motor Vehicle/Boat/Trailer Property Tax must be filed with the local PVA’s office in the county of the situs of the trailer. The affidavit must be accompanied by documentation to verify the trailer is entitled to the exemption under KRS 132.760(2). PVAs shall only require one form of documentation to verify the trailer is apportioned and entitled to the exemption. </a:t>
            </a:r>
          </a:p>
        </p:txBody>
      </p:sp>
      <p:sp>
        <p:nvSpPr>
          <p:cNvPr id="4" name="Title 3"/>
          <p:cNvSpPr>
            <a:spLocks noGrp="1"/>
          </p:cNvSpPr>
          <p:nvPr>
            <p:ph type="title" idx="4294967295"/>
          </p:nvPr>
        </p:nvSpPr>
        <p:spPr>
          <a:xfrm>
            <a:off x="1809750" y="982663"/>
            <a:ext cx="10382250" cy="1303337"/>
          </a:xfrm>
        </p:spPr>
        <p:txBody>
          <a:bodyPr>
            <a:normAutofit/>
          </a:bodyPr>
          <a:lstStyle/>
          <a:p>
            <a:r>
              <a:rPr lang="en-US" b="1" dirty="0"/>
              <a:t>Single Apportioned </a:t>
            </a:r>
            <a:r>
              <a:rPr lang="en-US" b="1" dirty="0" smtClean="0"/>
              <a:t>Trailer </a:t>
            </a:r>
            <a:endParaRPr lang="en-US" b="1" dirty="0"/>
          </a:p>
        </p:txBody>
      </p:sp>
      <p:sp>
        <p:nvSpPr>
          <p:cNvPr id="9" name="TextBox 8"/>
          <p:cNvSpPr txBox="1"/>
          <p:nvPr/>
        </p:nvSpPr>
        <p:spPr>
          <a:xfrm>
            <a:off x="7829550" y="2286000"/>
            <a:ext cx="3467100"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aramond" panose="02020404030301010803"/>
                <a:ea typeface="+mn-ea"/>
                <a:cs typeface="+mn-cs"/>
              </a:rPr>
              <a:t>Acceptable forms include the following: </a:t>
            </a:r>
            <a:endParaRPr kumimoji="0" lang="en-US" sz="2400" b="1"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a </a:t>
            </a: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current Cab Card </a:t>
            </a:r>
            <a:endPar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a </a:t>
            </a: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login sheet or book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an </a:t>
            </a: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IFTA license, or </a:t>
            </a:r>
            <a:endPar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a </a:t>
            </a: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Lease Agreement with a trucking company.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122720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108363" y="2161309"/>
            <a:ext cx="6238875" cy="2905125"/>
          </a:xfrm>
        </p:spPr>
        <p:txBody>
          <a:bodyPr>
            <a:normAutofit lnSpcReduction="10000"/>
          </a:bodyPr>
          <a:lstStyle/>
          <a:p>
            <a:pPr marL="0" indent="0">
              <a:buNone/>
            </a:pPr>
            <a:r>
              <a:rPr lang="en-US" dirty="0"/>
              <a:t>MOTAX Form 62A044-T: Affidavit for Correction/Exoneration of Fleet Trailer Property Tax must be filed with the local PVA office in the county of the situs of the fleet trailers. The filed MOTAX Form 62A044-T shall include an apportioned trailer listing with the following identifying information for each trailer receiving the exemption: </a:t>
            </a:r>
          </a:p>
        </p:txBody>
      </p:sp>
      <p:sp>
        <p:nvSpPr>
          <p:cNvPr id="4" name="Title 3"/>
          <p:cNvSpPr>
            <a:spLocks noGrp="1"/>
          </p:cNvSpPr>
          <p:nvPr>
            <p:ph type="title" idx="4294967295"/>
          </p:nvPr>
        </p:nvSpPr>
        <p:spPr>
          <a:xfrm>
            <a:off x="1809750" y="982663"/>
            <a:ext cx="10382250" cy="1303337"/>
          </a:xfrm>
        </p:spPr>
        <p:txBody>
          <a:bodyPr>
            <a:normAutofit/>
          </a:bodyPr>
          <a:lstStyle/>
          <a:p>
            <a:r>
              <a:rPr lang="en-US" b="1" dirty="0"/>
              <a:t>Fleet Apportioned </a:t>
            </a:r>
            <a:r>
              <a:rPr lang="en-US" b="1" dirty="0" smtClean="0"/>
              <a:t>Trailers</a:t>
            </a:r>
            <a:endParaRPr lang="en-US" b="1" dirty="0"/>
          </a:p>
        </p:txBody>
      </p:sp>
      <p:sp>
        <p:nvSpPr>
          <p:cNvPr id="9" name="TextBox 8"/>
          <p:cNvSpPr txBox="1"/>
          <p:nvPr/>
        </p:nvSpPr>
        <p:spPr>
          <a:xfrm>
            <a:off x="7829550" y="2286000"/>
            <a:ext cx="34671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 </a:t>
            </a:r>
            <a:r>
              <a:rPr kumimoji="0" lang="en-US" sz="2400" b="1" i="0" u="none" strike="noStrike" kern="1200" cap="none" spc="0" normalizeH="0" baseline="0" noProof="0" dirty="0" smtClean="0">
                <a:ln>
                  <a:noFill/>
                </a:ln>
                <a:solidFill>
                  <a:prstClr val="black"/>
                </a:solidFill>
                <a:effectLst/>
                <a:uLnTx/>
                <a:uFillTx/>
                <a:latin typeface="Garamond" panose="02020404030301010803"/>
                <a:ea typeface="+mn-ea"/>
                <a:cs typeface="+mn-cs"/>
              </a:rPr>
              <a:t>Identifying Information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License </a:t>
            </a: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Plate/ KY No.</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 </a:t>
            </a: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VIN/ HIN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 </a:t>
            </a: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Year</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 </a:t>
            </a: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Make</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 </a:t>
            </a: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Model</a:t>
            </a:r>
          </a:p>
        </p:txBody>
      </p:sp>
      <p:sp>
        <p:nvSpPr>
          <p:cNvPr id="3" name="TextBox 2"/>
          <p:cNvSpPr txBox="1"/>
          <p:nvPr/>
        </p:nvSpPr>
        <p:spPr>
          <a:xfrm>
            <a:off x="900545" y="4888098"/>
            <a:ext cx="10522634" cy="830997"/>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Garamond" panose="02020404030301010803"/>
                <a:ea typeface="+mn-ea"/>
                <a:cs typeface="+mn-cs"/>
              </a:rPr>
              <a:t>The affidavit must be accompanied by an IFTA License for the licensee owning the apportioned trailers to receive the exemption under KRS 132.760(2).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987" y="5365521"/>
            <a:ext cx="1512013" cy="1517493"/>
          </a:xfrm>
          <a:prstGeom prst="rect">
            <a:avLst/>
          </a:prstGeom>
        </p:spPr>
      </p:pic>
    </p:spTree>
    <p:extLst>
      <p:ext uri="{BB962C8B-B14F-4D97-AF65-F5344CB8AC3E}">
        <p14:creationId xmlns:p14="http://schemas.microsoft.com/office/powerpoint/2010/main" val="105446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PROCEDURE FOR CODING APPORTIONED TRAILER</a:t>
            </a:r>
          </a:p>
        </p:txBody>
      </p:sp>
      <p:sp>
        <p:nvSpPr>
          <p:cNvPr id="4" name="Text Placeholder 3"/>
          <p:cNvSpPr>
            <a:spLocks noGrp="1"/>
          </p:cNvSpPr>
          <p:nvPr>
            <p:ph type="body" idx="1"/>
          </p:nvPr>
        </p:nvSpPr>
        <p:spPr/>
        <p:txBody>
          <a:bodyPr>
            <a:normAutofit lnSpcReduction="10000"/>
          </a:bodyPr>
          <a:lstStyle/>
          <a:p>
            <a:r>
              <a:rPr lang="en-US" b="1" dirty="0"/>
              <a:t>PVA’s shall code apportioned trailers “N</a:t>
            </a:r>
            <a:r>
              <a:rPr lang="en-US" b="1" dirty="0" smtClean="0"/>
              <a:t>”.</a:t>
            </a:r>
          </a:p>
          <a:p>
            <a:r>
              <a:rPr lang="en-US" b="1" dirty="0"/>
              <a:t>Apportioned trailers shall be coded every year.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873823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E80CB26A-0FA3-4AF1-A8D4-165EE94A8F6E}"/>
</file>

<file path=customXml/itemProps2.xml><?xml version="1.0" encoding="utf-8"?>
<ds:datastoreItem xmlns:ds="http://schemas.openxmlformats.org/officeDocument/2006/customXml" ds:itemID="{57B73FEC-4499-49F9-B06A-A4C061DB6C99}"/>
</file>

<file path=customXml/itemProps3.xml><?xml version="1.0" encoding="utf-8"?>
<ds:datastoreItem xmlns:ds="http://schemas.openxmlformats.org/officeDocument/2006/customXml" ds:itemID="{0F932BEB-1A76-4203-9958-976C100C257C}"/>
</file>

<file path=docProps/app.xml><?xml version="1.0" encoding="utf-8"?>
<Properties xmlns="http://schemas.openxmlformats.org/officeDocument/2006/extended-properties" xmlns:vt="http://schemas.openxmlformats.org/officeDocument/2006/docPropsVTypes">
  <TotalTime>0</TotalTime>
  <Words>988</Words>
  <Application>Microsoft Office PowerPoint</Application>
  <PresentationFormat>Widescreen</PresentationFormat>
  <Paragraphs>87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Franklin Gothic Demi</vt:lpstr>
      <vt:lpstr>Garamond</vt:lpstr>
      <vt:lpstr>Organic</vt:lpstr>
      <vt:lpstr>What’s New  From State Valuation</vt:lpstr>
      <vt:lpstr>Agenda</vt:lpstr>
      <vt:lpstr>Inventory Credit</vt:lpstr>
      <vt:lpstr>PowerPoint Presentation</vt:lpstr>
      <vt:lpstr>Purpose</vt:lpstr>
      <vt:lpstr>LAW</vt:lpstr>
      <vt:lpstr>Single Apportioned Trailer </vt:lpstr>
      <vt:lpstr>Fleet Apportioned Trailers</vt:lpstr>
      <vt:lpstr>PROCEDURE FOR CODING APPORTIONED TRAILER</vt:lpstr>
      <vt:lpstr>PowerPoint Presentation</vt:lpstr>
      <vt:lpstr>PowerPoint Presentation</vt:lpstr>
      <vt:lpstr>Protest Language  Vehicle Assessment NOT Updated</vt:lpstr>
      <vt:lpstr>Protest Language  Vehicle Assessment NOT Updated</vt:lpstr>
      <vt:lpstr>Address to Send Protests</vt:lpstr>
      <vt:lpstr>2019 Property Tax Legislative Changes</vt:lpstr>
      <vt:lpstr>HB 354 Amends KRS 132.010 &amp; 132.020</vt:lpstr>
      <vt:lpstr>HB 354 Amends KRS 132.220</vt:lpstr>
      <vt:lpstr>Disclaimer</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From State Valuation</dc:title>
  <dc:creator>Thompson, Cathy L (DOR)</dc:creator>
  <cp:keywords/>
  <dc:description/>
  <cp:lastModifiedBy>Thompson, Cathy L (DOR)</cp:lastModifiedBy>
  <cp:revision>1</cp:revision>
  <dcterms:created xsi:type="dcterms:W3CDTF">2019-05-23T22:08:39Z</dcterms:created>
  <dcterms:modified xsi:type="dcterms:W3CDTF">2019-05-23T22:09:23Z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