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77" r:id="rId1"/>
  </p:sldMasterIdLst>
  <p:notesMasterIdLst>
    <p:notesMasterId r:id="rId69"/>
  </p:notesMasterIdLst>
  <p:sldIdLst>
    <p:sldId id="302" r:id="rId2"/>
    <p:sldId id="328" r:id="rId3"/>
    <p:sldId id="259" r:id="rId4"/>
    <p:sldId id="260" r:id="rId5"/>
    <p:sldId id="261" r:id="rId6"/>
    <p:sldId id="263" r:id="rId7"/>
    <p:sldId id="262" r:id="rId8"/>
    <p:sldId id="264" r:id="rId9"/>
    <p:sldId id="265" r:id="rId10"/>
    <p:sldId id="266" r:id="rId11"/>
    <p:sldId id="267" r:id="rId12"/>
    <p:sldId id="268" r:id="rId13"/>
    <p:sldId id="270" r:id="rId14"/>
    <p:sldId id="271" r:id="rId15"/>
    <p:sldId id="272" r:id="rId16"/>
    <p:sldId id="273" r:id="rId17"/>
    <p:sldId id="286" r:id="rId18"/>
    <p:sldId id="274" r:id="rId19"/>
    <p:sldId id="277" r:id="rId20"/>
    <p:sldId id="278" r:id="rId21"/>
    <p:sldId id="279" r:id="rId22"/>
    <p:sldId id="281" r:id="rId23"/>
    <p:sldId id="282" r:id="rId24"/>
    <p:sldId id="284" r:id="rId25"/>
    <p:sldId id="288" r:id="rId26"/>
    <p:sldId id="336" r:id="rId27"/>
    <p:sldId id="294" r:id="rId28"/>
    <p:sldId id="287" r:id="rId29"/>
    <p:sldId id="289" r:id="rId30"/>
    <p:sldId id="290" r:id="rId31"/>
    <p:sldId id="291" r:id="rId32"/>
    <p:sldId id="292" r:id="rId33"/>
    <p:sldId id="293" r:id="rId34"/>
    <p:sldId id="296" r:id="rId35"/>
    <p:sldId id="297" r:id="rId36"/>
    <p:sldId id="298" r:id="rId37"/>
    <p:sldId id="299" r:id="rId38"/>
    <p:sldId id="300" r:id="rId39"/>
    <p:sldId id="301"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7" r:id="rId54"/>
    <p:sldId id="318" r:id="rId55"/>
    <p:sldId id="319" r:id="rId56"/>
    <p:sldId id="320" r:id="rId57"/>
    <p:sldId id="316" r:id="rId58"/>
    <p:sldId id="321" r:id="rId59"/>
    <p:sldId id="323" r:id="rId60"/>
    <p:sldId id="324" r:id="rId61"/>
    <p:sldId id="326" r:id="rId62"/>
    <p:sldId id="329" r:id="rId63"/>
    <p:sldId id="331" r:id="rId64"/>
    <p:sldId id="332" r:id="rId65"/>
    <p:sldId id="333" r:id="rId66"/>
    <p:sldId id="330" r:id="rId67"/>
    <p:sldId id="335" r:id="rId68"/>
  </p:sldIdLst>
  <p:sldSz cx="9144000" cy="6858000" type="screen4x3"/>
  <p:notesSz cx="6858000" cy="9144000"/>
  <p:embeddedFontLst>
    <p:embeddedFont>
      <p:font typeface="Angsana New" panose="02020603050405020304" pitchFamily="18" charset="-34"/>
      <p:regular r:id="rId70"/>
      <p:bold r:id="rId71"/>
      <p:italic r:id="rId72"/>
      <p:boldItalic r:id="rId73"/>
    </p:embeddedFont>
    <p:embeddedFont>
      <p:font typeface="Calibri" panose="020F0502020204030204" pitchFamily="34" charset="0"/>
      <p:regular r:id="rId74"/>
      <p:bold r:id="rId75"/>
      <p:italic r:id="rId76"/>
      <p:boldItalic r:id="rId77"/>
    </p:embeddedFont>
    <p:embeddedFont>
      <p:font typeface="Century Gothic" panose="020B0502020202020204" pitchFamily="34" charset="0"/>
      <p:regular r:id="rId78"/>
      <p:bold r:id="rId79"/>
      <p:italic r:id="rId80"/>
      <p:boldItalic r:id="rId81"/>
    </p:embeddedFont>
    <p:embeddedFont>
      <p:font typeface="Wingdings 3" panose="05040102010807070707" pitchFamily="18" charset="2"/>
      <p:regular r:id="rId8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ry Harney" initials="LH" lastIdx="1" clrIdx="0">
    <p:extLst>
      <p:ext uri="{19B8F6BF-5375-455C-9EA6-DF929625EA0E}">
        <p15:presenceInfo xmlns:p15="http://schemas.microsoft.com/office/powerpoint/2012/main" userId="7f3b17f7ce748f40" providerId="Windows Live"/>
      </p:ext>
    </p:extLst>
  </p:cmAuthor>
  <p:cmAuthor id="2" name="Kim Drake" initials="KD" lastIdx="1" clrIdx="1">
    <p:extLst>
      <p:ext uri="{19B8F6BF-5375-455C-9EA6-DF929625EA0E}">
        <p15:presenceInfo xmlns:p15="http://schemas.microsoft.com/office/powerpoint/2012/main" userId="48b3a546668527d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5" autoAdjust="0"/>
    <p:restoredTop sz="96353" autoAdjust="0"/>
  </p:normalViewPr>
  <p:slideViewPr>
    <p:cSldViewPr snapToGrid="0">
      <p:cViewPr varScale="1">
        <p:scale>
          <a:sx n="156" d="100"/>
          <a:sy n="156" d="100"/>
        </p:scale>
        <p:origin x="1938" y="15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86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89" Type="http://schemas.openxmlformats.org/officeDocument/2006/relationships/customXml" Target="../customXml/item2.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4.xml"/><Relationship Id="rId90" Type="http://schemas.openxmlformats.org/officeDocument/2006/relationships/customXml" Target="../customXml/item3.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commentAuthors" Target="commentAuthors.xml"/><Relationship Id="rId88"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font" Target="fonts/font13.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78A3E3-FAD6-4A71-AFCD-B411BFFC6451}" type="datetimeFigureOut">
              <a:rPr lang="en-US" smtClean="0"/>
              <a:t>8/4/2020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F8C267-2CEA-4157-856E-BA6DECF232A4}" type="slidenum">
              <a:rPr lang="en-US" smtClean="0"/>
              <a:t>‹#›</a:t>
            </a:fld>
            <a:endParaRPr lang="en-US" dirty="0"/>
          </a:p>
        </p:txBody>
      </p:sp>
    </p:spTree>
    <p:extLst>
      <p:ext uri="{BB962C8B-B14F-4D97-AF65-F5344CB8AC3E}">
        <p14:creationId xmlns:p14="http://schemas.microsoft.com/office/powerpoint/2010/main" val="3732731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F8C267-2CEA-4157-856E-BA6DECF232A4}" type="slidenum">
              <a:rPr lang="en-US" smtClean="0"/>
              <a:t>3</a:t>
            </a:fld>
            <a:endParaRPr lang="en-US" dirty="0"/>
          </a:p>
        </p:txBody>
      </p:sp>
    </p:spTree>
    <p:extLst>
      <p:ext uri="{BB962C8B-B14F-4D97-AF65-F5344CB8AC3E}">
        <p14:creationId xmlns:p14="http://schemas.microsoft.com/office/powerpoint/2010/main" val="3428590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7F8C267-2CEA-4157-856E-BA6DECF232A4}" type="slidenum">
              <a:rPr lang="en-US" smtClean="0"/>
              <a:t>5</a:t>
            </a:fld>
            <a:endParaRPr lang="en-US" dirty="0"/>
          </a:p>
        </p:txBody>
      </p:sp>
    </p:spTree>
    <p:extLst>
      <p:ext uri="{BB962C8B-B14F-4D97-AF65-F5344CB8AC3E}">
        <p14:creationId xmlns:p14="http://schemas.microsoft.com/office/powerpoint/2010/main" val="3341635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52CBCB-6407-4C6D-A252-6CA43BEAABEB}" type="datetimeFigureOut">
              <a:rPr lang="en-US" smtClean="0"/>
              <a:t>8/4/2020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4F1C5-0D5B-487E-9D55-214C6CF92F4C}" type="slidenum">
              <a:rPr lang="en-US" smtClean="0"/>
              <a:t>‹#›</a:t>
            </a:fld>
            <a:endParaRPr lang="en-US" dirty="0"/>
          </a:p>
        </p:txBody>
      </p:sp>
    </p:spTree>
    <p:extLst>
      <p:ext uri="{BB962C8B-B14F-4D97-AF65-F5344CB8AC3E}">
        <p14:creationId xmlns:p14="http://schemas.microsoft.com/office/powerpoint/2010/main" val="1146890887"/>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E352CBCB-6407-4C6D-A252-6CA43BEAABEB}" type="datetimeFigureOut">
              <a:rPr lang="en-US" smtClean="0"/>
              <a:t>8/4/2020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404F1C5-0D5B-487E-9D55-214C6CF92F4C}" type="slidenum">
              <a:rPr lang="en-US" smtClean="0"/>
              <a:t>‹#›</a:t>
            </a:fld>
            <a:endParaRPr lang="en-US" dirty="0"/>
          </a:p>
        </p:txBody>
      </p:sp>
    </p:spTree>
    <p:extLst>
      <p:ext uri="{BB962C8B-B14F-4D97-AF65-F5344CB8AC3E}">
        <p14:creationId xmlns:p14="http://schemas.microsoft.com/office/powerpoint/2010/main" val="656664244"/>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52CBCB-6407-4C6D-A252-6CA43BEAABEB}" type="datetimeFigureOut">
              <a:rPr lang="en-US" smtClean="0"/>
              <a:t>8/4/2020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4F1C5-0D5B-487E-9D55-214C6CF92F4C}" type="slidenum">
              <a:rPr lang="en-US" smtClean="0"/>
              <a:t>‹#›</a:t>
            </a:fld>
            <a:endParaRPr lang="en-US" dirty="0"/>
          </a:p>
        </p:txBody>
      </p:sp>
    </p:spTree>
    <p:extLst>
      <p:ext uri="{BB962C8B-B14F-4D97-AF65-F5344CB8AC3E}">
        <p14:creationId xmlns:p14="http://schemas.microsoft.com/office/powerpoint/2010/main" val="231258804"/>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52CBCB-6407-4C6D-A252-6CA43BEAABEB}" type="datetimeFigureOut">
              <a:rPr lang="en-US" smtClean="0"/>
              <a:t>8/4/2020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4F1C5-0D5B-487E-9D55-214C6CF92F4C}" type="slidenum">
              <a:rPr lang="en-US" smtClean="0"/>
              <a:t>‹#›</a:t>
            </a:fld>
            <a:endParaRPr lang="en-US"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199938434"/>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52CBCB-6407-4C6D-A252-6CA43BEAABEB}" type="datetimeFigureOut">
              <a:rPr lang="en-US" smtClean="0"/>
              <a:t>8/4/2020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4F1C5-0D5B-487E-9D55-214C6CF92F4C}" type="slidenum">
              <a:rPr lang="en-US" smtClean="0"/>
              <a:t>‹#›</a:t>
            </a:fld>
            <a:endParaRPr lang="en-US" dirty="0"/>
          </a:p>
        </p:txBody>
      </p:sp>
    </p:spTree>
    <p:extLst>
      <p:ext uri="{BB962C8B-B14F-4D97-AF65-F5344CB8AC3E}">
        <p14:creationId xmlns:p14="http://schemas.microsoft.com/office/powerpoint/2010/main" val="2519970715"/>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52CBCB-6407-4C6D-A252-6CA43BEAABEB}" type="datetimeFigureOut">
              <a:rPr lang="en-US" smtClean="0"/>
              <a:t>8/4/2020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4F1C5-0D5B-487E-9D55-214C6CF92F4C}" type="slidenum">
              <a:rPr lang="en-US" smtClean="0"/>
              <a:t>‹#›</a:t>
            </a:fld>
            <a:endParaRPr lang="en-US"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856805615"/>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52CBCB-6407-4C6D-A252-6CA43BEAABEB}" type="datetimeFigureOut">
              <a:rPr lang="en-US" smtClean="0"/>
              <a:t>8/4/2020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4F1C5-0D5B-487E-9D55-214C6CF92F4C}" type="slidenum">
              <a:rPr lang="en-US" smtClean="0"/>
              <a:t>‹#›</a:t>
            </a:fld>
            <a:endParaRPr lang="en-US" dirty="0"/>
          </a:p>
        </p:txBody>
      </p:sp>
    </p:spTree>
    <p:extLst>
      <p:ext uri="{BB962C8B-B14F-4D97-AF65-F5344CB8AC3E}">
        <p14:creationId xmlns:p14="http://schemas.microsoft.com/office/powerpoint/2010/main" val="1365084379"/>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52CBCB-6407-4C6D-A252-6CA43BEAABEB}" type="datetimeFigureOut">
              <a:rPr lang="en-US" smtClean="0"/>
              <a:t>8/4/2020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4F1C5-0D5B-487E-9D55-214C6CF92F4C}" type="slidenum">
              <a:rPr lang="en-US" smtClean="0"/>
              <a:t>‹#›</a:t>
            </a:fld>
            <a:endParaRPr lang="en-US" dirty="0"/>
          </a:p>
        </p:txBody>
      </p:sp>
    </p:spTree>
    <p:extLst>
      <p:ext uri="{BB962C8B-B14F-4D97-AF65-F5344CB8AC3E}">
        <p14:creationId xmlns:p14="http://schemas.microsoft.com/office/powerpoint/2010/main" val="1695846750"/>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52CBCB-6407-4C6D-A252-6CA43BEAABEB}" type="datetimeFigureOut">
              <a:rPr lang="en-US" smtClean="0"/>
              <a:t>8/4/2020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4F1C5-0D5B-487E-9D55-214C6CF92F4C}" type="slidenum">
              <a:rPr lang="en-US" smtClean="0"/>
              <a:t>‹#›</a:t>
            </a:fld>
            <a:endParaRPr lang="en-US" dirty="0"/>
          </a:p>
        </p:txBody>
      </p:sp>
    </p:spTree>
    <p:extLst>
      <p:ext uri="{BB962C8B-B14F-4D97-AF65-F5344CB8AC3E}">
        <p14:creationId xmlns:p14="http://schemas.microsoft.com/office/powerpoint/2010/main" val="1216052651"/>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AA139-E178-4EE7-8545-3A63B90177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CAB712-E1A4-40D6-8939-6488ADB537FE}"/>
              </a:ext>
            </a:extLst>
          </p:cNvPr>
          <p:cNvSpPr>
            <a:spLocks noGrp="1"/>
          </p:cNvSpPr>
          <p:nvPr>
            <p:ph type="dt" sz="half" idx="10"/>
          </p:nvPr>
        </p:nvSpPr>
        <p:spPr/>
        <p:txBody>
          <a:bodyPr/>
          <a:lstStyle/>
          <a:p>
            <a:fld id="{E352CBCB-6407-4C6D-A252-6CA43BEAABEB}" type="datetimeFigureOut">
              <a:rPr lang="en-US" smtClean="0"/>
              <a:t>8/4/2020</a:t>
            </a:fld>
            <a:endParaRPr lang="en-US" dirty="0"/>
          </a:p>
        </p:txBody>
      </p:sp>
      <p:sp>
        <p:nvSpPr>
          <p:cNvPr id="4" name="Footer Placeholder 3">
            <a:extLst>
              <a:ext uri="{FF2B5EF4-FFF2-40B4-BE49-F238E27FC236}">
                <a16:creationId xmlns:a16="http://schemas.microsoft.com/office/drawing/2014/main" id="{013AD170-DDCB-4FE5-AB6F-1BF024B584A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C9BE6F3-B82A-42EC-A238-1C11CD0354B4}"/>
              </a:ext>
            </a:extLst>
          </p:cNvPr>
          <p:cNvSpPr>
            <a:spLocks noGrp="1"/>
          </p:cNvSpPr>
          <p:nvPr>
            <p:ph type="sldNum" sz="quarter" idx="12"/>
          </p:nvPr>
        </p:nvSpPr>
        <p:spPr/>
        <p:txBody>
          <a:bodyPr/>
          <a:lstStyle/>
          <a:p>
            <a:fld id="{F404F1C5-0D5B-487E-9D55-214C6CF92F4C}" type="slidenum">
              <a:rPr lang="en-US" smtClean="0"/>
              <a:t>‹#›</a:t>
            </a:fld>
            <a:endParaRPr lang="en-US" dirty="0"/>
          </a:p>
        </p:txBody>
      </p:sp>
    </p:spTree>
    <p:extLst>
      <p:ext uri="{BB962C8B-B14F-4D97-AF65-F5344CB8AC3E}">
        <p14:creationId xmlns:p14="http://schemas.microsoft.com/office/powerpoint/2010/main" val="629678274"/>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44DE2-3865-4C44-902D-B5CE7C4532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1E772A-6455-4A9E-8FDB-A747600D181B}"/>
              </a:ext>
            </a:extLst>
          </p:cNvPr>
          <p:cNvSpPr>
            <a:spLocks noGrp="1"/>
          </p:cNvSpPr>
          <p:nvPr>
            <p:ph type="dt" sz="half" idx="10"/>
          </p:nvPr>
        </p:nvSpPr>
        <p:spPr/>
        <p:txBody>
          <a:bodyPr/>
          <a:lstStyle/>
          <a:p>
            <a:fld id="{E352CBCB-6407-4C6D-A252-6CA43BEAABEB}" type="datetimeFigureOut">
              <a:rPr lang="en-US" smtClean="0"/>
              <a:t>8/4/2020</a:t>
            </a:fld>
            <a:endParaRPr lang="en-US" dirty="0"/>
          </a:p>
        </p:txBody>
      </p:sp>
      <p:sp>
        <p:nvSpPr>
          <p:cNvPr id="4" name="Footer Placeholder 3">
            <a:extLst>
              <a:ext uri="{FF2B5EF4-FFF2-40B4-BE49-F238E27FC236}">
                <a16:creationId xmlns:a16="http://schemas.microsoft.com/office/drawing/2014/main" id="{D46C2CAA-5B3C-4FCE-9819-87C21135727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33108A3-CACB-47C4-88D8-B086FF616441}"/>
              </a:ext>
            </a:extLst>
          </p:cNvPr>
          <p:cNvSpPr>
            <a:spLocks noGrp="1"/>
          </p:cNvSpPr>
          <p:nvPr>
            <p:ph type="sldNum" sz="quarter" idx="12"/>
          </p:nvPr>
        </p:nvSpPr>
        <p:spPr/>
        <p:txBody>
          <a:bodyPr/>
          <a:lstStyle/>
          <a:p>
            <a:fld id="{F404F1C5-0D5B-487E-9D55-214C6CF92F4C}" type="slidenum">
              <a:rPr lang="en-US" smtClean="0"/>
              <a:t>‹#›</a:t>
            </a:fld>
            <a:endParaRPr lang="en-US" dirty="0"/>
          </a:p>
        </p:txBody>
      </p:sp>
    </p:spTree>
    <p:extLst>
      <p:ext uri="{BB962C8B-B14F-4D97-AF65-F5344CB8AC3E}">
        <p14:creationId xmlns:p14="http://schemas.microsoft.com/office/powerpoint/2010/main" val="3009797620"/>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52CBCB-6407-4C6D-A252-6CA43BEAABEB}" type="datetimeFigureOut">
              <a:rPr lang="en-US" smtClean="0"/>
              <a:t>8/4/2020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4F1C5-0D5B-487E-9D55-214C6CF92F4C}" type="slidenum">
              <a:rPr lang="en-US" smtClean="0"/>
              <a:t>‹#›</a:t>
            </a:fld>
            <a:endParaRPr lang="en-US" dirty="0"/>
          </a:p>
        </p:txBody>
      </p:sp>
    </p:spTree>
    <p:extLst>
      <p:ext uri="{BB962C8B-B14F-4D97-AF65-F5344CB8AC3E}">
        <p14:creationId xmlns:p14="http://schemas.microsoft.com/office/powerpoint/2010/main" val="4157696091"/>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E63C-8F2E-4971-BBAA-9F860B6F19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773D1D-4253-489C-8EAB-3880B3FA9A56}"/>
              </a:ext>
            </a:extLst>
          </p:cNvPr>
          <p:cNvSpPr>
            <a:spLocks noGrp="1"/>
          </p:cNvSpPr>
          <p:nvPr>
            <p:ph type="dt" sz="half" idx="10"/>
          </p:nvPr>
        </p:nvSpPr>
        <p:spPr/>
        <p:txBody>
          <a:bodyPr/>
          <a:lstStyle/>
          <a:p>
            <a:fld id="{E352CBCB-6407-4C6D-A252-6CA43BEAABEB}" type="datetimeFigureOut">
              <a:rPr lang="en-US" smtClean="0"/>
              <a:t>8/4/2020</a:t>
            </a:fld>
            <a:endParaRPr lang="en-US" dirty="0"/>
          </a:p>
        </p:txBody>
      </p:sp>
      <p:sp>
        <p:nvSpPr>
          <p:cNvPr id="4" name="Footer Placeholder 3">
            <a:extLst>
              <a:ext uri="{FF2B5EF4-FFF2-40B4-BE49-F238E27FC236}">
                <a16:creationId xmlns:a16="http://schemas.microsoft.com/office/drawing/2014/main" id="{B66E7D2A-D1A9-4351-9C40-123137B52F4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20EB6B2-D993-4DDB-A1A1-1B5B3CCD0766}"/>
              </a:ext>
            </a:extLst>
          </p:cNvPr>
          <p:cNvSpPr>
            <a:spLocks noGrp="1"/>
          </p:cNvSpPr>
          <p:nvPr>
            <p:ph type="sldNum" sz="quarter" idx="12"/>
          </p:nvPr>
        </p:nvSpPr>
        <p:spPr/>
        <p:txBody>
          <a:bodyPr/>
          <a:lstStyle/>
          <a:p>
            <a:fld id="{F404F1C5-0D5B-487E-9D55-214C6CF92F4C}" type="slidenum">
              <a:rPr lang="en-US" smtClean="0"/>
              <a:t>‹#›</a:t>
            </a:fld>
            <a:endParaRPr lang="en-US" dirty="0"/>
          </a:p>
        </p:txBody>
      </p:sp>
    </p:spTree>
    <p:extLst>
      <p:ext uri="{BB962C8B-B14F-4D97-AF65-F5344CB8AC3E}">
        <p14:creationId xmlns:p14="http://schemas.microsoft.com/office/powerpoint/2010/main" val="2024260119"/>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D6A75-15B9-4729-BE87-3A25376A44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6E050C-376B-4347-BBAE-52EA7CB4DC27}"/>
              </a:ext>
            </a:extLst>
          </p:cNvPr>
          <p:cNvSpPr>
            <a:spLocks noGrp="1"/>
          </p:cNvSpPr>
          <p:nvPr>
            <p:ph type="dt" sz="half" idx="10"/>
          </p:nvPr>
        </p:nvSpPr>
        <p:spPr/>
        <p:txBody>
          <a:bodyPr/>
          <a:lstStyle/>
          <a:p>
            <a:fld id="{E352CBCB-6407-4C6D-A252-6CA43BEAABEB}" type="datetimeFigureOut">
              <a:rPr lang="en-US" smtClean="0"/>
              <a:t>8/4/2020</a:t>
            </a:fld>
            <a:endParaRPr lang="en-US" dirty="0"/>
          </a:p>
        </p:txBody>
      </p:sp>
      <p:sp>
        <p:nvSpPr>
          <p:cNvPr id="4" name="Footer Placeholder 3">
            <a:extLst>
              <a:ext uri="{FF2B5EF4-FFF2-40B4-BE49-F238E27FC236}">
                <a16:creationId xmlns:a16="http://schemas.microsoft.com/office/drawing/2014/main" id="{42850B7A-1998-4C90-B930-B1594FD7D67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1D49A89-EC51-49ED-8C66-73EF8897FC4B}"/>
              </a:ext>
            </a:extLst>
          </p:cNvPr>
          <p:cNvSpPr>
            <a:spLocks noGrp="1"/>
          </p:cNvSpPr>
          <p:nvPr>
            <p:ph type="sldNum" sz="quarter" idx="12"/>
          </p:nvPr>
        </p:nvSpPr>
        <p:spPr/>
        <p:txBody>
          <a:bodyPr/>
          <a:lstStyle/>
          <a:p>
            <a:fld id="{F404F1C5-0D5B-487E-9D55-214C6CF92F4C}" type="slidenum">
              <a:rPr lang="en-US" smtClean="0"/>
              <a:t>‹#›</a:t>
            </a:fld>
            <a:endParaRPr lang="en-US" dirty="0"/>
          </a:p>
        </p:txBody>
      </p:sp>
    </p:spTree>
    <p:extLst>
      <p:ext uri="{BB962C8B-B14F-4D97-AF65-F5344CB8AC3E}">
        <p14:creationId xmlns:p14="http://schemas.microsoft.com/office/powerpoint/2010/main" val="3248409494"/>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52CBCB-6407-4C6D-A252-6CA43BEAABEB}" type="datetimeFigureOut">
              <a:rPr lang="en-US" smtClean="0"/>
              <a:t>8/4/2020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4F1C5-0D5B-487E-9D55-214C6CF92F4C}" type="slidenum">
              <a:rPr lang="en-US" smtClean="0"/>
              <a:t>‹#›</a:t>
            </a:fld>
            <a:endParaRPr lang="en-US" dirty="0"/>
          </a:p>
        </p:txBody>
      </p:sp>
    </p:spTree>
    <p:extLst>
      <p:ext uri="{BB962C8B-B14F-4D97-AF65-F5344CB8AC3E}">
        <p14:creationId xmlns:p14="http://schemas.microsoft.com/office/powerpoint/2010/main" val="2958385670"/>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52CBCB-6407-4C6D-A252-6CA43BEAABEB}" type="datetimeFigureOut">
              <a:rPr lang="en-US" smtClean="0"/>
              <a:t>8/4/2020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04F1C5-0D5B-487E-9D55-214C6CF92F4C}" type="slidenum">
              <a:rPr lang="en-US" smtClean="0"/>
              <a:t>‹#›</a:t>
            </a:fld>
            <a:endParaRPr lang="en-US" dirty="0"/>
          </a:p>
        </p:txBody>
      </p:sp>
    </p:spTree>
    <p:extLst>
      <p:ext uri="{BB962C8B-B14F-4D97-AF65-F5344CB8AC3E}">
        <p14:creationId xmlns:p14="http://schemas.microsoft.com/office/powerpoint/2010/main" val="2437835881"/>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52CBCB-6407-4C6D-A252-6CA43BEAABEB}" type="datetimeFigureOut">
              <a:rPr lang="en-US" smtClean="0"/>
              <a:t>8/4/2020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404F1C5-0D5B-487E-9D55-214C6CF92F4C}" type="slidenum">
              <a:rPr lang="en-US" smtClean="0"/>
              <a:t>‹#›</a:t>
            </a:fld>
            <a:endParaRPr lang="en-US" dirty="0"/>
          </a:p>
        </p:txBody>
      </p:sp>
    </p:spTree>
    <p:extLst>
      <p:ext uri="{BB962C8B-B14F-4D97-AF65-F5344CB8AC3E}">
        <p14:creationId xmlns:p14="http://schemas.microsoft.com/office/powerpoint/2010/main" val="2928973114"/>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52CBCB-6407-4C6D-A252-6CA43BEAABEB}" type="datetimeFigureOut">
              <a:rPr lang="en-US" smtClean="0"/>
              <a:t>8/4/2020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404F1C5-0D5B-487E-9D55-214C6CF92F4C}" type="slidenum">
              <a:rPr lang="en-US" smtClean="0"/>
              <a:t>‹#›</a:t>
            </a:fld>
            <a:endParaRPr lang="en-US" dirty="0"/>
          </a:p>
        </p:txBody>
      </p:sp>
    </p:spTree>
    <p:extLst>
      <p:ext uri="{BB962C8B-B14F-4D97-AF65-F5344CB8AC3E}">
        <p14:creationId xmlns:p14="http://schemas.microsoft.com/office/powerpoint/2010/main" val="3867627114"/>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52CBCB-6407-4C6D-A252-6CA43BEAABEB}" type="datetimeFigureOut">
              <a:rPr lang="en-US" smtClean="0"/>
              <a:t>8/4/2020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404F1C5-0D5B-487E-9D55-214C6CF92F4C}" type="slidenum">
              <a:rPr lang="en-US" smtClean="0"/>
              <a:t>‹#›</a:t>
            </a:fld>
            <a:endParaRPr lang="en-US" dirty="0"/>
          </a:p>
        </p:txBody>
      </p:sp>
    </p:spTree>
    <p:extLst>
      <p:ext uri="{BB962C8B-B14F-4D97-AF65-F5344CB8AC3E}">
        <p14:creationId xmlns:p14="http://schemas.microsoft.com/office/powerpoint/2010/main" val="2500190017"/>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52CBCB-6407-4C6D-A252-6CA43BEAABEB}" type="datetimeFigureOut">
              <a:rPr lang="en-US" smtClean="0"/>
              <a:t>8/4/2020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04F1C5-0D5B-487E-9D55-214C6CF92F4C}" type="slidenum">
              <a:rPr lang="en-US" smtClean="0"/>
              <a:t>‹#›</a:t>
            </a:fld>
            <a:endParaRPr lang="en-US" dirty="0"/>
          </a:p>
        </p:txBody>
      </p:sp>
    </p:spTree>
    <p:extLst>
      <p:ext uri="{BB962C8B-B14F-4D97-AF65-F5344CB8AC3E}">
        <p14:creationId xmlns:p14="http://schemas.microsoft.com/office/powerpoint/2010/main" val="2433046641"/>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52CBCB-6407-4C6D-A252-6CA43BEAABEB}" type="datetimeFigureOut">
              <a:rPr lang="en-US" smtClean="0"/>
              <a:t>8/4/2020</a:t>
            </a:fld>
            <a:endParaRPr lang="en-US" dirty="0"/>
          </a:p>
        </p:txBody>
      </p:sp>
      <p:sp>
        <p:nvSpPr>
          <p:cNvPr id="6" name="Footer Placeholder 5"/>
          <p:cNvSpPr>
            <a:spLocks noGrp="1"/>
          </p:cNvSpPr>
          <p:nvPr>
            <p:ph type="ftr" sz="quarter" idx="11"/>
          </p:nvPr>
        </p:nvSpPr>
        <p:spPr>
          <a:xfrm>
            <a:off x="533400" y="6172200"/>
            <a:ext cx="5811724" cy="365125"/>
          </a:xfrm>
        </p:spPr>
        <p:txBody>
          <a:bodyPr/>
          <a:lstStyle/>
          <a:p>
            <a:endParaRPr lang="en-US" dirty="0"/>
          </a:p>
        </p:txBody>
      </p:sp>
      <p:sp>
        <p:nvSpPr>
          <p:cNvPr id="7" name="Slide Number Placeholder 6"/>
          <p:cNvSpPr>
            <a:spLocks noGrp="1"/>
          </p:cNvSpPr>
          <p:nvPr>
            <p:ph type="sldNum" sz="quarter" idx="12"/>
          </p:nvPr>
        </p:nvSpPr>
        <p:spPr/>
        <p:txBody>
          <a:bodyPr/>
          <a:lstStyle/>
          <a:p>
            <a:fld id="{F404F1C5-0D5B-487E-9D55-214C6CF92F4C}" type="slidenum">
              <a:rPr lang="en-US" smtClean="0"/>
              <a:t>‹#›</a:t>
            </a:fld>
            <a:endParaRPr lang="en-US" dirty="0"/>
          </a:p>
        </p:txBody>
      </p:sp>
    </p:spTree>
    <p:extLst>
      <p:ext uri="{BB962C8B-B14F-4D97-AF65-F5344CB8AC3E}">
        <p14:creationId xmlns:p14="http://schemas.microsoft.com/office/powerpoint/2010/main" val="3450310762"/>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E352CBCB-6407-4C6D-A252-6CA43BEAABEB}" type="datetimeFigureOut">
              <a:rPr lang="en-US" smtClean="0"/>
              <a:t>8/4/2020</a:t>
            </a:fld>
            <a:endParaRPr lang="en-US" dirty="0"/>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F404F1C5-0D5B-487E-9D55-214C6CF92F4C}" type="slidenum">
              <a:rPr lang="en-US" smtClean="0"/>
              <a:t>‹#›</a:t>
            </a:fld>
            <a:endParaRPr lang="en-US" dirty="0"/>
          </a:p>
        </p:txBody>
      </p:sp>
    </p:spTree>
    <p:extLst>
      <p:ext uri="{BB962C8B-B14F-4D97-AF65-F5344CB8AC3E}">
        <p14:creationId xmlns:p14="http://schemas.microsoft.com/office/powerpoint/2010/main" val="3643144215"/>
      </p:ext>
    </p:extLst>
  </p:cSld>
  <p:clrMap bg1="dk1" tx1="lt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73" r:id="rId18"/>
    <p:sldLayoutId id="2147483774" r:id="rId19"/>
    <p:sldLayoutId id="2147483775" r:id="rId20"/>
    <p:sldLayoutId id="2147483776" r:id="rId21"/>
  </p:sldLayoutIdLst>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8.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8.xml"/><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8.xml"/><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8.png"/><Relationship Id="rId1" Type="http://schemas.openxmlformats.org/officeDocument/2006/relationships/slideLayout" Target="../slideLayouts/slideLayout18.xml"/><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8.xml"/><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8.xml"/><Relationship Id="rId5" Type="http://schemas.openxmlformats.org/officeDocument/2006/relationships/image" Target="../media/image86.png"/><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8.xml"/><Relationship Id="rId5" Type="http://schemas.openxmlformats.org/officeDocument/2006/relationships/image" Target="../media/image89.png"/><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hyperlink" Target="mailto:lharney@compuaid.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rotWithShape="1">
          <a:gsLst>
            <a:gs pos="27000">
              <a:schemeClr val="bg1"/>
            </a:gs>
            <a:gs pos="79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645665-8461-4DB0-ABE0-902BF4A63779}"/>
              </a:ext>
            </a:extLst>
          </p:cNvPr>
          <p:cNvPicPr>
            <a:picLocks noChangeAspect="1"/>
          </p:cNvPicPr>
          <p:nvPr/>
        </p:nvPicPr>
        <p:blipFill rotWithShape="1">
          <a:blip r:embed="rId2"/>
          <a:srcRect t="792" r="1123" b="1894"/>
          <a:stretch/>
        </p:blipFill>
        <p:spPr>
          <a:xfrm>
            <a:off x="1748256" y="1421980"/>
            <a:ext cx="5647487" cy="4168652"/>
          </a:xfrm>
          <a:prstGeom prst="rect">
            <a:avLst/>
          </a:prstGeom>
          <a:effectLst>
            <a:outerShdw blurRad="76200" dir="18900000" sy="23000" kx="-1200000" algn="bl" rotWithShape="0">
              <a:prstClr val="black">
                <a:alpha val="20000"/>
              </a:prstClr>
            </a:outerShdw>
            <a:softEdge rad="38100"/>
          </a:effectLst>
        </p:spPr>
      </p:pic>
    </p:spTree>
    <p:extLst>
      <p:ext uri="{BB962C8B-B14F-4D97-AF65-F5344CB8AC3E}">
        <p14:creationId xmlns:p14="http://schemas.microsoft.com/office/powerpoint/2010/main" val="2443098548"/>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2AECF-7F02-46B2-9C27-6F63D26DD2A2}"/>
              </a:ext>
            </a:extLst>
          </p:cNvPr>
          <p:cNvSpPr>
            <a:spLocks noGrp="1"/>
          </p:cNvSpPr>
          <p:nvPr>
            <p:ph type="title"/>
          </p:nvPr>
        </p:nvSpPr>
        <p:spPr>
          <a:xfrm rot="10800000" flipV="1">
            <a:off x="770291" y="2108331"/>
            <a:ext cx="7522028" cy="2610541"/>
          </a:xfrm>
          <a:effectLst>
            <a:outerShdw blurRad="50800" dist="38100" dir="13500000" algn="br" rotWithShape="0">
              <a:prstClr val="black">
                <a:alpha val="40000"/>
              </a:prstClr>
            </a:outerShdw>
          </a:effectLst>
        </p:spPr>
        <p:txBody>
          <a:bodyPr>
            <a:normAutofit fontScale="90000"/>
          </a:bodyPr>
          <a:lstStyle/>
          <a:p>
            <a:pPr algn="ctr"/>
            <a:r>
              <a:rPr lang="en-US" sz="4900" b="1" dirty="0">
                <a:solidFill>
                  <a:srgbClr val="FFFF00"/>
                </a:solidFill>
                <a:latin typeface="Angsana New" panose="02020603050405020304" pitchFamily="18" charset="-34"/>
                <a:cs typeface="Angsana New" panose="02020603050405020304" pitchFamily="18" charset="-34"/>
              </a:rPr>
              <a:t>Info/assessment tab</a:t>
            </a:r>
            <a:br>
              <a:rPr lang="en-US" b="1" u="sng" dirty="0">
                <a:solidFill>
                  <a:srgbClr val="FFFF00"/>
                </a:solidFill>
              </a:rPr>
            </a:br>
            <a:br>
              <a:rPr lang="en-US" b="1" u="sng" dirty="0">
                <a:solidFill>
                  <a:srgbClr val="FFFF00"/>
                </a:solidFill>
              </a:rPr>
            </a:br>
            <a:br>
              <a:rPr lang="en-US" dirty="0"/>
            </a:br>
            <a:br>
              <a:rPr lang="en-US" dirty="0"/>
            </a:br>
            <a:br>
              <a:rPr lang="en-US" dirty="0"/>
            </a:br>
            <a:br>
              <a:rPr lang="en-US" dirty="0"/>
            </a:br>
            <a:br>
              <a:rPr lang="en-US" dirty="0"/>
            </a:br>
            <a:br>
              <a:rPr lang="en-US" dirty="0"/>
            </a:br>
            <a:br>
              <a:rPr lang="en-US" dirty="0"/>
            </a:br>
            <a:br>
              <a:rPr lang="en-US" dirty="0"/>
            </a:br>
            <a:r>
              <a:rPr lang="en-US" b="1" dirty="0"/>
              <a:t>additions</a:t>
            </a:r>
            <a:br>
              <a:rPr lang="en-US" b="1" dirty="0"/>
            </a:br>
            <a:r>
              <a:rPr lang="en-US" b="1" dirty="0"/>
              <a:t>deletions</a:t>
            </a:r>
            <a:br>
              <a:rPr lang="en-US" dirty="0"/>
            </a:br>
            <a:endParaRPr lang="en-US" dirty="0"/>
          </a:p>
        </p:txBody>
      </p:sp>
      <p:pic>
        <p:nvPicPr>
          <p:cNvPr id="5" name="Content Placeholder 4">
            <a:extLst>
              <a:ext uri="{FF2B5EF4-FFF2-40B4-BE49-F238E27FC236}">
                <a16:creationId xmlns:a16="http://schemas.microsoft.com/office/drawing/2014/main" id="{3942A613-ABE8-432E-BF33-891AED6DDC30}"/>
              </a:ext>
            </a:extLst>
          </p:cNvPr>
          <p:cNvPicPr>
            <a:picLocks noGrp="1" noChangeAspect="1"/>
          </p:cNvPicPr>
          <p:nvPr>
            <p:ph idx="1"/>
          </p:nvPr>
        </p:nvPicPr>
        <p:blipFill>
          <a:blip r:embed="rId2"/>
          <a:stretch>
            <a:fillRect/>
          </a:stretch>
        </p:blipFill>
        <p:spPr>
          <a:xfrm>
            <a:off x="770291" y="1747581"/>
            <a:ext cx="7522029" cy="2420984"/>
          </a:xfrm>
          <a:effectLst>
            <a:innerShdw blurRad="63500" dist="50800" dir="16200000">
              <a:prstClr val="black">
                <a:alpha val="50000"/>
              </a:prstClr>
            </a:innerShdw>
          </a:effectLst>
        </p:spPr>
      </p:pic>
    </p:spTree>
    <p:extLst>
      <p:ext uri="{BB962C8B-B14F-4D97-AF65-F5344CB8AC3E}">
        <p14:creationId xmlns:p14="http://schemas.microsoft.com/office/powerpoint/2010/main" val="450828375"/>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92DDA-799E-4D67-9EB0-049018D7B394}"/>
              </a:ext>
            </a:extLst>
          </p:cNvPr>
          <p:cNvSpPr>
            <a:spLocks noGrp="1"/>
          </p:cNvSpPr>
          <p:nvPr>
            <p:ph type="title"/>
          </p:nvPr>
        </p:nvSpPr>
        <p:spPr>
          <a:xfrm>
            <a:off x="1060578" y="644254"/>
            <a:ext cx="7164977" cy="905691"/>
          </a:xfrm>
          <a:effectLst>
            <a:outerShdw blurRad="50800" dist="38100" dir="13500000" algn="br" rotWithShape="0">
              <a:prstClr val="black">
                <a:alpha val="40000"/>
              </a:prstClr>
            </a:outerShdw>
          </a:effectLst>
        </p:spPr>
        <p:txBody>
          <a:bodyPr>
            <a:noAutofit/>
          </a:bodyPr>
          <a:lstStyle/>
          <a:p>
            <a:pPr algn="ctr"/>
            <a:r>
              <a:rPr lang="en-US" sz="4400" b="1" dirty="0">
                <a:solidFill>
                  <a:srgbClr val="FFFF00"/>
                </a:solidFill>
                <a:latin typeface="Angsana New" panose="02020603050405020304" pitchFamily="18" charset="-34"/>
                <a:cs typeface="Angsana New" panose="02020603050405020304" pitchFamily="18" charset="-34"/>
              </a:rPr>
              <a:t>Main structure tab</a:t>
            </a:r>
            <a:br>
              <a:rPr lang="en-US" sz="2800" b="1" u="sng" dirty="0">
                <a:solidFill>
                  <a:srgbClr val="FFFF00"/>
                </a:solidFill>
              </a:rPr>
            </a:br>
            <a:br>
              <a:rPr lang="en-US" sz="2800" dirty="0"/>
            </a:br>
            <a:r>
              <a:rPr lang="en-US" sz="2800" b="1" dirty="0"/>
              <a:t>characteristics of main structure</a:t>
            </a:r>
          </a:p>
        </p:txBody>
      </p:sp>
      <p:pic>
        <p:nvPicPr>
          <p:cNvPr id="5" name="Content Placeholder 4">
            <a:extLst>
              <a:ext uri="{FF2B5EF4-FFF2-40B4-BE49-F238E27FC236}">
                <a16:creationId xmlns:a16="http://schemas.microsoft.com/office/drawing/2014/main" id="{8853E353-7853-498A-B715-B56BBAC9A833}"/>
              </a:ext>
            </a:extLst>
          </p:cNvPr>
          <p:cNvPicPr>
            <a:picLocks noGrp="1" noChangeAspect="1"/>
          </p:cNvPicPr>
          <p:nvPr>
            <p:ph idx="1"/>
          </p:nvPr>
        </p:nvPicPr>
        <p:blipFill>
          <a:blip r:embed="rId2"/>
          <a:stretch>
            <a:fillRect/>
          </a:stretch>
        </p:blipFill>
        <p:spPr>
          <a:xfrm>
            <a:off x="1897322" y="2024989"/>
            <a:ext cx="5567294" cy="4303615"/>
          </a:xfrm>
          <a:effectLst>
            <a:innerShdw blurRad="63500" dist="50800" dir="16200000">
              <a:prstClr val="black">
                <a:alpha val="50000"/>
              </a:prstClr>
            </a:innerShdw>
          </a:effectLst>
        </p:spPr>
      </p:pic>
    </p:spTree>
    <p:extLst>
      <p:ext uri="{BB962C8B-B14F-4D97-AF65-F5344CB8AC3E}">
        <p14:creationId xmlns:p14="http://schemas.microsoft.com/office/powerpoint/2010/main" val="3844909678"/>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EFD34-A3EE-4C4D-897F-356828F28B9A}"/>
              </a:ext>
            </a:extLst>
          </p:cNvPr>
          <p:cNvSpPr>
            <a:spLocks noGrp="1"/>
          </p:cNvSpPr>
          <p:nvPr>
            <p:ph type="title"/>
          </p:nvPr>
        </p:nvSpPr>
        <p:spPr>
          <a:xfrm>
            <a:off x="827146" y="4496329"/>
            <a:ext cx="7269480" cy="1619795"/>
          </a:xfrm>
          <a:effectLst>
            <a:outerShdw blurRad="50800" dist="38100" dir="13500000" algn="br" rotWithShape="0">
              <a:prstClr val="black">
                <a:alpha val="40000"/>
              </a:prstClr>
            </a:outerShdw>
          </a:effectLst>
        </p:spPr>
        <p:txBody>
          <a:bodyPr>
            <a:normAutofit fontScale="90000"/>
          </a:bodyPr>
          <a:lstStyle/>
          <a:p>
            <a:pPr algn="ctr"/>
            <a:r>
              <a:rPr lang="en-US" sz="4900" b="1" dirty="0">
                <a:solidFill>
                  <a:srgbClr val="FFFF00"/>
                </a:solidFill>
                <a:latin typeface="Angsana New" panose="02020603050405020304" pitchFamily="18" charset="-34"/>
                <a:cs typeface="Angsana New" panose="02020603050405020304" pitchFamily="18" charset="-34"/>
              </a:rPr>
              <a:t>additional STRUCTUREs TAB</a:t>
            </a:r>
            <a:br>
              <a:rPr lang="en-US" sz="2800" b="1" u="sng" dirty="0">
                <a:solidFill>
                  <a:srgbClr val="FFFF00"/>
                </a:solidFill>
              </a:rPr>
            </a:br>
            <a:br>
              <a:rPr lang="en-US" dirty="0"/>
            </a:br>
            <a:r>
              <a:rPr lang="en-US" sz="2800" b="1" dirty="0"/>
              <a:t>ALL STRUCTURES CHARACTERISTICS</a:t>
            </a:r>
            <a:br>
              <a:rPr lang="en-US" sz="2800" b="1" dirty="0"/>
            </a:br>
            <a:r>
              <a:rPr lang="en-US" sz="2800" b="1" dirty="0"/>
              <a:t>OTHER THAN THE MAIN STRUCTURE </a:t>
            </a:r>
          </a:p>
        </p:txBody>
      </p:sp>
      <p:pic>
        <p:nvPicPr>
          <p:cNvPr id="5" name="Content Placeholder 4">
            <a:extLst>
              <a:ext uri="{FF2B5EF4-FFF2-40B4-BE49-F238E27FC236}">
                <a16:creationId xmlns:a16="http://schemas.microsoft.com/office/drawing/2014/main" id="{CD32CC9B-6F3E-40D1-89FF-BEFBEF71F1B2}"/>
              </a:ext>
            </a:extLst>
          </p:cNvPr>
          <p:cNvPicPr>
            <a:picLocks noGrp="1" noChangeAspect="1"/>
          </p:cNvPicPr>
          <p:nvPr>
            <p:ph idx="1"/>
          </p:nvPr>
        </p:nvPicPr>
        <p:blipFill>
          <a:blip r:embed="rId2"/>
          <a:stretch>
            <a:fillRect/>
          </a:stretch>
        </p:blipFill>
        <p:spPr>
          <a:xfrm>
            <a:off x="1136248" y="383691"/>
            <a:ext cx="6775917" cy="3945009"/>
          </a:xfrm>
          <a:effectLst>
            <a:innerShdw blurRad="63500" dist="50800" dir="16200000">
              <a:prstClr val="black">
                <a:alpha val="50000"/>
              </a:prstClr>
            </a:innerShdw>
          </a:effectLst>
        </p:spPr>
      </p:pic>
    </p:spTree>
    <p:extLst>
      <p:ext uri="{BB962C8B-B14F-4D97-AF65-F5344CB8AC3E}">
        <p14:creationId xmlns:p14="http://schemas.microsoft.com/office/powerpoint/2010/main" val="3070367057"/>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60307-6A23-4625-8BAA-1AD8FAEFD9FE}"/>
              </a:ext>
            </a:extLst>
          </p:cNvPr>
          <p:cNvSpPr>
            <a:spLocks noGrp="1"/>
          </p:cNvSpPr>
          <p:nvPr>
            <p:ph type="title"/>
          </p:nvPr>
        </p:nvSpPr>
        <p:spPr>
          <a:xfrm>
            <a:off x="37903" y="234092"/>
            <a:ext cx="9039766" cy="1885407"/>
          </a:xfrm>
          <a:effectLst>
            <a:outerShdw blurRad="50800" dist="38100" dir="13500000" algn="br" rotWithShape="0">
              <a:prstClr val="black">
                <a:alpha val="40000"/>
              </a:prstClr>
            </a:outerShdw>
          </a:effectLst>
        </p:spPr>
        <p:txBody>
          <a:bodyPr>
            <a:normAutofit fontScale="90000"/>
          </a:bodyPr>
          <a:lstStyle/>
          <a:p>
            <a:pPr algn="ctr"/>
            <a:r>
              <a:rPr lang="en-US" sz="4900" b="1" dirty="0">
                <a:solidFill>
                  <a:srgbClr val="FFFF00"/>
                </a:solidFill>
                <a:latin typeface="Angsana New" panose="02020603050405020304" pitchFamily="18" charset="-34"/>
                <a:cs typeface="Angsana New" panose="02020603050405020304" pitchFamily="18" charset="-34"/>
              </a:rPr>
              <a:t>SALES TAB</a:t>
            </a:r>
            <a:br>
              <a:rPr lang="en-US" sz="2800" b="1" u="sng" dirty="0">
                <a:solidFill>
                  <a:schemeClr val="bg1"/>
                </a:solidFill>
              </a:rPr>
            </a:br>
            <a:br>
              <a:rPr lang="en-US" sz="3100" dirty="0"/>
            </a:br>
            <a:r>
              <a:rPr lang="en-US" sz="3100" b="1" dirty="0"/>
              <a:t>CURRENT AND PREVIOUS SALES DATA ARE VIEWABLE VIEW </a:t>
            </a:r>
            <a:r>
              <a:rPr lang="en-US" sz="4900" b="1" dirty="0">
                <a:solidFill>
                  <a:srgbClr val="FFFF00"/>
                </a:solidFill>
                <a:latin typeface="Angsana New" panose="02020603050405020304" pitchFamily="18" charset="-34"/>
                <a:cs typeface="Angsana New" panose="02020603050405020304" pitchFamily="18" charset="-34"/>
              </a:rPr>
              <a:t>DEED TAB </a:t>
            </a:r>
            <a:r>
              <a:rPr lang="en-US" sz="3100" b="1" dirty="0"/>
              <a:t>IF SCANNED DEEDS ARE AVAILABLE</a:t>
            </a:r>
          </a:p>
        </p:txBody>
      </p:sp>
      <p:pic>
        <p:nvPicPr>
          <p:cNvPr id="5" name="Content Placeholder 4">
            <a:extLst>
              <a:ext uri="{FF2B5EF4-FFF2-40B4-BE49-F238E27FC236}">
                <a16:creationId xmlns:a16="http://schemas.microsoft.com/office/drawing/2014/main" id="{C9DA1CF9-EBD8-49FF-AA1E-A55F2656BE54}"/>
              </a:ext>
            </a:extLst>
          </p:cNvPr>
          <p:cNvPicPr>
            <a:picLocks noGrp="1" noChangeAspect="1"/>
          </p:cNvPicPr>
          <p:nvPr>
            <p:ph idx="1"/>
          </p:nvPr>
        </p:nvPicPr>
        <p:blipFill>
          <a:blip r:embed="rId2"/>
          <a:stretch>
            <a:fillRect/>
          </a:stretch>
        </p:blipFill>
        <p:spPr>
          <a:xfrm>
            <a:off x="1160766" y="2452618"/>
            <a:ext cx="6794039" cy="3982249"/>
          </a:xfrm>
          <a:effectLst>
            <a:innerShdw blurRad="63500" dist="50800" dir="16200000">
              <a:prstClr val="black">
                <a:alpha val="50000"/>
              </a:prstClr>
            </a:innerShdw>
          </a:effectLst>
        </p:spPr>
      </p:pic>
    </p:spTree>
    <p:extLst>
      <p:ext uri="{BB962C8B-B14F-4D97-AF65-F5344CB8AC3E}">
        <p14:creationId xmlns:p14="http://schemas.microsoft.com/office/powerpoint/2010/main" val="3979089724"/>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433F6-0EF4-454F-AFE4-C54F824A7FDD}"/>
              </a:ext>
            </a:extLst>
          </p:cNvPr>
          <p:cNvSpPr>
            <a:spLocks noGrp="1"/>
          </p:cNvSpPr>
          <p:nvPr>
            <p:ph type="title"/>
          </p:nvPr>
        </p:nvSpPr>
        <p:spPr>
          <a:xfrm>
            <a:off x="937096" y="340265"/>
            <a:ext cx="7469777" cy="1611086"/>
          </a:xfrm>
          <a:effectLst>
            <a:outerShdw blurRad="50800" dist="38100" dir="13500000" algn="br" rotWithShape="0">
              <a:prstClr val="black">
                <a:alpha val="40000"/>
              </a:prstClr>
            </a:outerShdw>
          </a:effectLst>
        </p:spPr>
        <p:txBody>
          <a:bodyPr>
            <a:normAutofit fontScale="90000"/>
          </a:bodyPr>
          <a:lstStyle/>
          <a:p>
            <a:pPr algn="ctr"/>
            <a:r>
              <a:rPr lang="en-US" sz="4900" b="1" dirty="0">
                <a:solidFill>
                  <a:srgbClr val="FFFF00"/>
                </a:solidFill>
                <a:latin typeface="Angsana New" panose="02020603050405020304" pitchFamily="18" charset="-34"/>
                <a:cs typeface="Angsana New" panose="02020603050405020304" pitchFamily="18" charset="-34"/>
              </a:rPr>
              <a:t>HISTORY TAB</a:t>
            </a:r>
            <a:br>
              <a:rPr lang="en-US" b="1" u="sng" dirty="0">
                <a:solidFill>
                  <a:schemeClr val="bg1"/>
                </a:solidFill>
              </a:rPr>
            </a:br>
            <a:br>
              <a:rPr lang="en-US" dirty="0"/>
            </a:br>
            <a:r>
              <a:rPr lang="en-US" b="1" dirty="0"/>
              <a:t>VIEW CURRENT YEAR </a:t>
            </a:r>
            <a:br>
              <a:rPr lang="en-US" b="1" dirty="0"/>
            </a:br>
            <a:r>
              <a:rPr lang="en-US" b="1" dirty="0"/>
              <a:t>AND PREVIOUS YEAR ASSESSMENTS</a:t>
            </a:r>
          </a:p>
        </p:txBody>
      </p:sp>
      <p:pic>
        <p:nvPicPr>
          <p:cNvPr id="5" name="Content Placeholder 4">
            <a:extLst>
              <a:ext uri="{FF2B5EF4-FFF2-40B4-BE49-F238E27FC236}">
                <a16:creationId xmlns:a16="http://schemas.microsoft.com/office/drawing/2014/main" id="{62DAC4DD-4706-46F3-9319-7E5B8BDAFE2A}"/>
              </a:ext>
            </a:extLst>
          </p:cNvPr>
          <p:cNvPicPr>
            <a:picLocks noGrp="1" noChangeAspect="1"/>
          </p:cNvPicPr>
          <p:nvPr>
            <p:ph idx="1"/>
          </p:nvPr>
        </p:nvPicPr>
        <p:blipFill>
          <a:blip r:embed="rId2"/>
          <a:stretch>
            <a:fillRect/>
          </a:stretch>
        </p:blipFill>
        <p:spPr>
          <a:xfrm>
            <a:off x="1108651" y="2304602"/>
            <a:ext cx="7046131" cy="4077518"/>
          </a:xfrm>
          <a:effectLst>
            <a:innerShdw blurRad="63500" dist="50800" dir="16200000">
              <a:prstClr val="black">
                <a:alpha val="50000"/>
              </a:prstClr>
            </a:innerShdw>
          </a:effectLst>
        </p:spPr>
      </p:pic>
    </p:spTree>
    <p:extLst>
      <p:ext uri="{BB962C8B-B14F-4D97-AF65-F5344CB8AC3E}">
        <p14:creationId xmlns:p14="http://schemas.microsoft.com/office/powerpoint/2010/main" val="3945622742"/>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C24AB-FA72-4126-85B6-2B5F93C4E991}"/>
              </a:ext>
            </a:extLst>
          </p:cNvPr>
          <p:cNvSpPr>
            <a:spLocks noGrp="1"/>
          </p:cNvSpPr>
          <p:nvPr>
            <p:ph type="title"/>
          </p:nvPr>
        </p:nvSpPr>
        <p:spPr>
          <a:xfrm>
            <a:off x="722912" y="397585"/>
            <a:ext cx="7818120" cy="1828800"/>
          </a:xfrm>
          <a:effectLst>
            <a:outerShdw blurRad="50800" dist="38100" dir="13500000" algn="br" rotWithShape="0">
              <a:prstClr val="black">
                <a:alpha val="40000"/>
              </a:prstClr>
            </a:outerShdw>
          </a:effectLst>
        </p:spPr>
        <p:txBody>
          <a:bodyPr>
            <a:noAutofit/>
          </a:bodyPr>
          <a:lstStyle/>
          <a:p>
            <a:pPr algn="ctr"/>
            <a:r>
              <a:rPr lang="en-US" sz="4400" b="1" dirty="0">
                <a:solidFill>
                  <a:srgbClr val="FFFF00"/>
                </a:solidFill>
                <a:latin typeface="Angsana New" panose="02020603050405020304" pitchFamily="18" charset="-34"/>
                <a:cs typeface="Angsana New" panose="02020603050405020304" pitchFamily="18" charset="-34"/>
              </a:rPr>
              <a:t>FARMLAND TAB</a:t>
            </a:r>
            <a:br>
              <a:rPr lang="en-US" sz="2800" b="1" u="sng" dirty="0">
                <a:solidFill>
                  <a:schemeClr val="bg1"/>
                </a:solidFill>
              </a:rPr>
            </a:br>
            <a:br>
              <a:rPr lang="en-US" sz="2800" dirty="0"/>
            </a:br>
            <a:r>
              <a:rPr lang="en-US" sz="2800" b="1" dirty="0"/>
              <a:t>CALCULATE AGRICULTURE</a:t>
            </a:r>
            <a:br>
              <a:rPr lang="en-US" sz="2800" b="1" dirty="0"/>
            </a:br>
            <a:r>
              <a:rPr lang="en-US" sz="2800" b="1" dirty="0"/>
              <a:t>AND FAIR CASH VALUE FOR FARMLAND BASED ON PREDEFINED VALUES</a:t>
            </a:r>
          </a:p>
        </p:txBody>
      </p:sp>
      <p:pic>
        <p:nvPicPr>
          <p:cNvPr id="5" name="Content Placeholder 4">
            <a:extLst>
              <a:ext uri="{FF2B5EF4-FFF2-40B4-BE49-F238E27FC236}">
                <a16:creationId xmlns:a16="http://schemas.microsoft.com/office/drawing/2014/main" id="{07ADF3EA-7B34-4B28-8502-5EBADAE6A404}"/>
              </a:ext>
            </a:extLst>
          </p:cNvPr>
          <p:cNvPicPr>
            <a:picLocks noGrp="1" noChangeAspect="1"/>
          </p:cNvPicPr>
          <p:nvPr>
            <p:ph idx="1"/>
          </p:nvPr>
        </p:nvPicPr>
        <p:blipFill>
          <a:blip r:embed="rId2"/>
          <a:stretch>
            <a:fillRect/>
          </a:stretch>
        </p:blipFill>
        <p:spPr>
          <a:xfrm>
            <a:off x="662940" y="2622780"/>
            <a:ext cx="7818120" cy="3767138"/>
          </a:xfrm>
          <a:effectLst>
            <a:innerShdw blurRad="63500" dist="50800" dir="16200000">
              <a:prstClr val="black">
                <a:alpha val="50000"/>
              </a:prstClr>
            </a:innerShdw>
          </a:effectLst>
        </p:spPr>
      </p:pic>
    </p:spTree>
    <p:extLst>
      <p:ext uri="{BB962C8B-B14F-4D97-AF65-F5344CB8AC3E}">
        <p14:creationId xmlns:p14="http://schemas.microsoft.com/office/powerpoint/2010/main" val="1229418452"/>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4975B-D595-49D8-ACA6-D4017553F023}"/>
              </a:ext>
            </a:extLst>
          </p:cNvPr>
          <p:cNvSpPr>
            <a:spLocks noGrp="1"/>
          </p:cNvSpPr>
          <p:nvPr>
            <p:ph type="title"/>
          </p:nvPr>
        </p:nvSpPr>
        <p:spPr>
          <a:xfrm>
            <a:off x="222926" y="65934"/>
            <a:ext cx="8698146" cy="2151368"/>
          </a:xfrm>
          <a:effectLst>
            <a:outerShdw blurRad="50800" dist="38100" dir="13500000" algn="br" rotWithShape="0">
              <a:prstClr val="black">
                <a:alpha val="40000"/>
              </a:prstClr>
            </a:outerShdw>
          </a:effectLst>
        </p:spPr>
        <p:txBody>
          <a:bodyPr>
            <a:normAutofit fontScale="90000"/>
          </a:bodyPr>
          <a:lstStyle/>
          <a:p>
            <a:pPr algn="ctr"/>
            <a:r>
              <a:rPr lang="en-US" sz="4900" b="1" dirty="0">
                <a:solidFill>
                  <a:srgbClr val="FFFF00"/>
                </a:solidFill>
                <a:latin typeface="Angsana New" panose="02020603050405020304" pitchFamily="18" charset="-34"/>
                <a:cs typeface="Angsana New" panose="02020603050405020304" pitchFamily="18" charset="-34"/>
              </a:rPr>
              <a:t>Comments/flags tab</a:t>
            </a:r>
            <a:br>
              <a:rPr lang="en-US" sz="2800" b="1" u="sng" dirty="0">
                <a:solidFill>
                  <a:schemeClr val="bg1"/>
                </a:solidFill>
              </a:rPr>
            </a:br>
            <a:br>
              <a:rPr lang="en-US" sz="2800" dirty="0"/>
            </a:br>
            <a:r>
              <a:rPr lang="en-US" sz="2800" b="1" dirty="0"/>
              <a:t>unlimited </a:t>
            </a:r>
            <a:r>
              <a:rPr lang="en-US" sz="2800" b="1" dirty="0" err="1"/>
              <a:t>commentS</a:t>
            </a:r>
            <a:r>
              <a:rPr lang="en-US" sz="2800" b="1" dirty="0"/>
              <a:t> field. Flags are used for reviewing properties and have a separate comment field</a:t>
            </a:r>
          </a:p>
        </p:txBody>
      </p:sp>
      <p:pic>
        <p:nvPicPr>
          <p:cNvPr id="5" name="Content Placeholder 4">
            <a:extLst>
              <a:ext uri="{FF2B5EF4-FFF2-40B4-BE49-F238E27FC236}">
                <a16:creationId xmlns:a16="http://schemas.microsoft.com/office/drawing/2014/main" id="{FB8D759F-2D24-40CF-B06F-E2ACE77D9BD1}"/>
              </a:ext>
            </a:extLst>
          </p:cNvPr>
          <p:cNvPicPr>
            <a:picLocks noGrp="1" noChangeAspect="1"/>
          </p:cNvPicPr>
          <p:nvPr>
            <p:ph idx="1"/>
          </p:nvPr>
        </p:nvPicPr>
        <p:blipFill>
          <a:blip r:embed="rId2"/>
          <a:stretch>
            <a:fillRect/>
          </a:stretch>
        </p:blipFill>
        <p:spPr>
          <a:xfrm>
            <a:off x="667294" y="2339628"/>
            <a:ext cx="7809411" cy="4005943"/>
          </a:xfrm>
          <a:effectLst>
            <a:innerShdw blurRad="63500" dist="50800" dir="16200000">
              <a:prstClr val="black">
                <a:alpha val="50000"/>
              </a:prstClr>
            </a:innerShdw>
          </a:effectLst>
        </p:spPr>
      </p:pic>
    </p:spTree>
    <p:extLst>
      <p:ext uri="{BB962C8B-B14F-4D97-AF65-F5344CB8AC3E}">
        <p14:creationId xmlns:p14="http://schemas.microsoft.com/office/powerpoint/2010/main" val="2130848052"/>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243AE01-CF37-46CD-8CD0-C6A7C4AC3D3E}"/>
              </a:ext>
            </a:extLst>
          </p:cNvPr>
          <p:cNvSpPr>
            <a:spLocks noGrp="1"/>
          </p:cNvSpPr>
          <p:nvPr>
            <p:ph type="body" idx="1"/>
          </p:nvPr>
        </p:nvSpPr>
        <p:spPr>
          <a:xfrm>
            <a:off x="148850" y="4691308"/>
            <a:ext cx="8892894" cy="1122923"/>
          </a:xfrm>
          <a:effectLst>
            <a:outerShdw blurRad="50800" dist="38100" dir="13500000" algn="br" rotWithShape="0">
              <a:prstClr val="black">
                <a:alpha val="40000"/>
              </a:prstClr>
            </a:outerShdw>
          </a:effectLst>
        </p:spPr>
        <p:txBody>
          <a:bodyPr>
            <a:normAutofit fontScale="25000" lnSpcReduction="20000"/>
          </a:bodyPr>
          <a:lstStyle/>
          <a:p>
            <a:pPr algn="ctr">
              <a:lnSpc>
                <a:spcPct val="120000"/>
              </a:lnSpc>
            </a:pPr>
            <a:r>
              <a:rPr lang="en-US" sz="11200" b="1" dirty="0">
                <a:solidFill>
                  <a:schemeClr val="tx1"/>
                </a:solidFill>
              </a:rPr>
              <a:t>FLAGGED PARCELS SHOW UP AT THE TOP OF EACH SCREEN IN THE FLAG STATUS LINE.  FLAG INDICATORS ALSO APPEAR IN SEARCH RESULTS TO ALERT USERS TO PROBLEMS WITH A PARCEL</a:t>
            </a:r>
          </a:p>
          <a:p>
            <a:endParaRPr lang="en-US" sz="2900" dirty="0">
              <a:solidFill>
                <a:schemeClr val="tx1"/>
              </a:solidFill>
            </a:endParaRPr>
          </a:p>
        </p:txBody>
      </p:sp>
      <p:pic>
        <p:nvPicPr>
          <p:cNvPr id="6" name="Picture 5">
            <a:extLst>
              <a:ext uri="{FF2B5EF4-FFF2-40B4-BE49-F238E27FC236}">
                <a16:creationId xmlns:a16="http://schemas.microsoft.com/office/drawing/2014/main" id="{AC96551F-61FA-448A-BF0F-08B1ACAEB305}"/>
              </a:ext>
            </a:extLst>
          </p:cNvPr>
          <p:cNvPicPr>
            <a:picLocks noChangeAspect="1"/>
          </p:cNvPicPr>
          <p:nvPr/>
        </p:nvPicPr>
        <p:blipFill>
          <a:blip r:embed="rId2"/>
          <a:stretch>
            <a:fillRect/>
          </a:stretch>
        </p:blipFill>
        <p:spPr>
          <a:xfrm>
            <a:off x="1428477" y="313307"/>
            <a:ext cx="6460000" cy="2730341"/>
          </a:xfrm>
          <a:prstGeom prst="rect">
            <a:avLst/>
          </a:prstGeom>
          <a:effectLst>
            <a:innerShdw blurRad="63500" dist="50800" dir="16200000">
              <a:prstClr val="black">
                <a:alpha val="50000"/>
              </a:prstClr>
            </a:innerShdw>
          </a:effectLst>
        </p:spPr>
      </p:pic>
      <p:pic>
        <p:nvPicPr>
          <p:cNvPr id="10" name="Picture 9">
            <a:extLst>
              <a:ext uri="{FF2B5EF4-FFF2-40B4-BE49-F238E27FC236}">
                <a16:creationId xmlns:a16="http://schemas.microsoft.com/office/drawing/2014/main" id="{66C29DA5-3E2C-4993-A6FA-46F759BEBAB4}"/>
              </a:ext>
            </a:extLst>
          </p:cNvPr>
          <p:cNvPicPr>
            <a:picLocks noChangeAspect="1"/>
          </p:cNvPicPr>
          <p:nvPr/>
        </p:nvPicPr>
        <p:blipFill rotWithShape="1">
          <a:blip r:embed="rId3"/>
          <a:srcRect l="865" t="6169"/>
          <a:stretch/>
        </p:blipFill>
        <p:spPr>
          <a:xfrm>
            <a:off x="117066" y="3501959"/>
            <a:ext cx="8956462" cy="529611"/>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3040027426"/>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AB751-D596-4CE7-8DA5-FA9339E12284}"/>
              </a:ext>
            </a:extLst>
          </p:cNvPr>
          <p:cNvSpPr>
            <a:spLocks noGrp="1"/>
          </p:cNvSpPr>
          <p:nvPr>
            <p:ph type="title"/>
          </p:nvPr>
        </p:nvSpPr>
        <p:spPr>
          <a:xfrm>
            <a:off x="614681" y="492847"/>
            <a:ext cx="8027109" cy="1524000"/>
          </a:xfrm>
          <a:effectLst>
            <a:outerShdw blurRad="50800" dist="38100" dir="13500000" algn="br" rotWithShape="0">
              <a:prstClr val="black">
                <a:alpha val="40000"/>
              </a:prstClr>
            </a:outerShdw>
          </a:effectLst>
        </p:spPr>
        <p:txBody>
          <a:bodyPr>
            <a:normAutofit fontScale="90000"/>
          </a:bodyPr>
          <a:lstStyle/>
          <a:p>
            <a:pPr algn="ctr"/>
            <a:r>
              <a:rPr lang="en-US" sz="4900" b="1" dirty="0">
                <a:solidFill>
                  <a:srgbClr val="FFFF00"/>
                </a:solidFill>
                <a:latin typeface="Angsana New" panose="02020603050405020304" pitchFamily="18" charset="-34"/>
                <a:cs typeface="Angsana New" panose="02020603050405020304" pitchFamily="18" charset="-34"/>
              </a:rPr>
              <a:t>CHANGES TAB</a:t>
            </a:r>
            <a:br>
              <a:rPr lang="en-US" b="1" u="sng" dirty="0">
                <a:solidFill>
                  <a:schemeClr val="bg1"/>
                </a:solidFill>
              </a:rPr>
            </a:br>
            <a:br>
              <a:rPr lang="en-US" dirty="0"/>
            </a:br>
            <a:r>
              <a:rPr lang="en-US" b="1" dirty="0"/>
              <a:t>ALL CHANGES ARE TRACKED WITH PRIOR VALUES, NEW VALUES, UPDATE DATE AND WHO THE CHANGES WERE MADE BY</a:t>
            </a:r>
          </a:p>
        </p:txBody>
      </p:sp>
      <p:pic>
        <p:nvPicPr>
          <p:cNvPr id="5" name="Content Placeholder 4">
            <a:extLst>
              <a:ext uri="{FF2B5EF4-FFF2-40B4-BE49-F238E27FC236}">
                <a16:creationId xmlns:a16="http://schemas.microsoft.com/office/drawing/2014/main" id="{A5970BAB-C7A2-4561-8B4A-56BC232BA071}"/>
              </a:ext>
            </a:extLst>
          </p:cNvPr>
          <p:cNvPicPr>
            <a:picLocks noGrp="1" noChangeAspect="1"/>
          </p:cNvPicPr>
          <p:nvPr>
            <p:ph idx="1"/>
          </p:nvPr>
        </p:nvPicPr>
        <p:blipFill>
          <a:blip r:embed="rId2"/>
          <a:stretch>
            <a:fillRect/>
          </a:stretch>
        </p:blipFill>
        <p:spPr>
          <a:xfrm>
            <a:off x="780505" y="2481131"/>
            <a:ext cx="7582989" cy="3884022"/>
          </a:xfrm>
          <a:effectLst>
            <a:innerShdw blurRad="63500" dist="50800" dir="16200000">
              <a:prstClr val="black">
                <a:alpha val="50000"/>
              </a:prstClr>
            </a:innerShdw>
          </a:effectLst>
        </p:spPr>
      </p:pic>
    </p:spTree>
    <p:extLst>
      <p:ext uri="{BB962C8B-B14F-4D97-AF65-F5344CB8AC3E}">
        <p14:creationId xmlns:p14="http://schemas.microsoft.com/office/powerpoint/2010/main" val="1428913826"/>
      </p:ext>
    </p:extLst>
  </p:cSld>
  <p:clrMapOvr>
    <a:masterClrMapping/>
  </p:clrMapOvr>
  <mc:AlternateContent xmlns:mc="http://schemas.openxmlformats.org/markup-compatibility/2006" xmlns:p14="http://schemas.microsoft.com/office/powerpoint/2010/main">
    <mc:Choice Requires="p14">
      <p:transition spd="slow" p14:dur="1250" advTm="7000">
        <p:fade/>
      </p:transition>
    </mc:Choice>
    <mc:Fallback xmlns="">
      <p:transition spd="slow" advTm="7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050845-A183-4473-AC11-36F4FA136CB9}"/>
              </a:ext>
            </a:extLst>
          </p:cNvPr>
          <p:cNvPicPr>
            <a:picLocks noChangeAspect="1"/>
          </p:cNvPicPr>
          <p:nvPr/>
        </p:nvPicPr>
        <p:blipFill>
          <a:blip r:embed="rId2"/>
          <a:stretch>
            <a:fillRect/>
          </a:stretch>
        </p:blipFill>
        <p:spPr>
          <a:xfrm>
            <a:off x="686636" y="5129057"/>
            <a:ext cx="7864788" cy="633154"/>
          </a:xfrm>
          <a:prstGeom prst="rect">
            <a:avLst/>
          </a:prstGeom>
          <a:effectLst>
            <a:innerShdw blurRad="63500" dist="50800" dir="16200000">
              <a:prstClr val="black">
                <a:alpha val="50000"/>
              </a:prstClr>
            </a:innerShdw>
          </a:effectLst>
        </p:spPr>
      </p:pic>
      <p:sp>
        <p:nvSpPr>
          <p:cNvPr id="9" name="Text Placeholder 8">
            <a:extLst>
              <a:ext uri="{FF2B5EF4-FFF2-40B4-BE49-F238E27FC236}">
                <a16:creationId xmlns:a16="http://schemas.microsoft.com/office/drawing/2014/main" id="{E82AD387-C8F2-455B-A9AF-E116BFEE70C3}"/>
              </a:ext>
            </a:extLst>
          </p:cNvPr>
          <p:cNvSpPr>
            <a:spLocks noGrp="1"/>
          </p:cNvSpPr>
          <p:nvPr>
            <p:ph type="body" idx="1"/>
          </p:nvPr>
        </p:nvSpPr>
        <p:spPr>
          <a:xfrm>
            <a:off x="1380820" y="101549"/>
            <a:ext cx="6382360" cy="1253065"/>
          </a:xfrm>
          <a:effectLst>
            <a:outerShdw blurRad="50800" dist="38100" dir="13500000" algn="br" rotWithShape="0">
              <a:prstClr val="black">
                <a:alpha val="40000"/>
              </a:prstClr>
            </a:outerShdw>
          </a:effectLst>
        </p:spPr>
        <p:txBody>
          <a:bodyPr>
            <a:normAutofit fontScale="25000" lnSpcReduction="20000"/>
          </a:bodyPr>
          <a:lstStyle/>
          <a:p>
            <a:pPr algn="ctr"/>
            <a:r>
              <a:rPr lang="en-US" sz="11200" b="1" dirty="0">
                <a:solidFill>
                  <a:schemeClr val="tx1"/>
                </a:solidFill>
              </a:rPr>
              <a:t>EXONERATIONS ARE EASY TO CREATE.  JUST CLICK</a:t>
            </a:r>
          </a:p>
          <a:p>
            <a:pPr algn="ctr"/>
            <a:r>
              <a:rPr lang="en-US" sz="11200" b="1" dirty="0">
                <a:solidFill>
                  <a:schemeClr val="tx1"/>
                </a:solidFill>
              </a:rPr>
              <a:t> </a:t>
            </a:r>
            <a:r>
              <a:rPr lang="en-US" sz="17600" b="1" dirty="0">
                <a:solidFill>
                  <a:srgbClr val="FFFF00"/>
                </a:solidFill>
                <a:latin typeface="Angsana New" panose="02020603050405020304" pitchFamily="18" charset="-34"/>
                <a:cs typeface="Angsana New" panose="02020603050405020304" pitchFamily="18" charset="-34"/>
              </a:rPr>
              <a:t>ADD EXONERATION </a:t>
            </a:r>
          </a:p>
          <a:p>
            <a:pPr algn="ctr"/>
            <a:endParaRPr lang="en-US" sz="11200" b="1" dirty="0">
              <a:solidFill>
                <a:srgbClr val="FFFF00"/>
              </a:solidFill>
            </a:endParaRPr>
          </a:p>
          <a:p>
            <a:pPr algn="ctr"/>
            <a:endParaRPr lang="en-US" sz="11200" b="1" dirty="0">
              <a:solidFill>
                <a:srgbClr val="FFFF00"/>
              </a:solidFill>
            </a:endParaRPr>
          </a:p>
          <a:p>
            <a:pPr algn="ctr"/>
            <a:endParaRPr lang="en-US" sz="11200" b="1" dirty="0">
              <a:solidFill>
                <a:srgbClr val="FFFF00"/>
              </a:solidFill>
            </a:endParaRPr>
          </a:p>
          <a:p>
            <a:pPr algn="ctr"/>
            <a:endParaRPr lang="en-US" sz="11200" b="1" dirty="0">
              <a:solidFill>
                <a:srgbClr val="FFFF00"/>
              </a:solidFill>
            </a:endParaRPr>
          </a:p>
          <a:p>
            <a:pPr algn="ctr"/>
            <a:endParaRPr lang="en-US" sz="11200" b="1" dirty="0">
              <a:solidFill>
                <a:srgbClr val="FFFF00"/>
              </a:solidFill>
            </a:endParaRPr>
          </a:p>
          <a:p>
            <a:pPr algn="ctr"/>
            <a:endParaRPr lang="en-US" sz="11200" b="1" dirty="0">
              <a:solidFill>
                <a:srgbClr val="FFFF00"/>
              </a:solidFill>
            </a:endParaRPr>
          </a:p>
          <a:p>
            <a:pPr algn="ctr"/>
            <a:endParaRPr lang="en-US" sz="11200" b="1" dirty="0">
              <a:solidFill>
                <a:srgbClr val="FFFF00"/>
              </a:solidFill>
            </a:endParaRPr>
          </a:p>
          <a:p>
            <a:pPr algn="ctr"/>
            <a:endParaRPr lang="en-US" sz="11200" b="1" dirty="0">
              <a:solidFill>
                <a:srgbClr val="FFFF00"/>
              </a:solidFill>
            </a:endParaRPr>
          </a:p>
          <a:p>
            <a:pPr algn="ctr"/>
            <a:endParaRPr lang="en-US" sz="11200" b="1" dirty="0">
              <a:solidFill>
                <a:srgbClr val="FFFF00"/>
              </a:solidFill>
            </a:endParaRPr>
          </a:p>
          <a:p>
            <a:pPr algn="ctr"/>
            <a:r>
              <a:rPr lang="en-US" sz="11200" b="1" dirty="0">
                <a:solidFill>
                  <a:schemeClr val="tx1"/>
                </a:solidFill>
              </a:rPr>
              <a:t>AND FILL IN THE FORM</a:t>
            </a:r>
          </a:p>
          <a:p>
            <a:endParaRPr lang="en-CA" dirty="0"/>
          </a:p>
        </p:txBody>
      </p:sp>
      <p:pic>
        <p:nvPicPr>
          <p:cNvPr id="11" name="Picture 10">
            <a:extLst>
              <a:ext uri="{FF2B5EF4-FFF2-40B4-BE49-F238E27FC236}">
                <a16:creationId xmlns:a16="http://schemas.microsoft.com/office/drawing/2014/main" id="{E9819BA7-9796-46F1-88C0-C52BF74D08C1}"/>
              </a:ext>
            </a:extLst>
          </p:cNvPr>
          <p:cNvPicPr>
            <a:picLocks noChangeAspect="1"/>
          </p:cNvPicPr>
          <p:nvPr/>
        </p:nvPicPr>
        <p:blipFill>
          <a:blip r:embed="rId3"/>
          <a:stretch>
            <a:fillRect/>
          </a:stretch>
        </p:blipFill>
        <p:spPr>
          <a:xfrm>
            <a:off x="686636" y="1728076"/>
            <a:ext cx="7864788" cy="3303212"/>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1952677716"/>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40" name="Straight Connector 9">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11">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581127" y="91545"/>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13">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26868"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15">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01877" y="32278"/>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17">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84069" y="609601"/>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45" name="Rectangle 19">
            <a:extLst>
              <a:ext uri="{FF2B5EF4-FFF2-40B4-BE49-F238E27FC236}">
                <a16:creationId xmlns:a16="http://schemas.microsoft.com/office/drawing/2014/main" id="{1511F85B-5967-428B-BE8B-819A79813D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5BAABFA-677E-44FA-9C55-589B718B172A}"/>
              </a:ext>
            </a:extLst>
          </p:cNvPr>
          <p:cNvPicPr>
            <a:picLocks noChangeAspect="1"/>
          </p:cNvPicPr>
          <p:nvPr/>
        </p:nvPicPr>
        <p:blipFill rotWithShape="1">
          <a:blip r:embed="rId2">
            <a:grayscl/>
          </a:blip>
          <a:srcRect l="2730" r="31269" b="-1"/>
          <a:stretch/>
        </p:blipFill>
        <p:spPr>
          <a:xfrm>
            <a:off x="20" y="-28866"/>
            <a:ext cx="9143980" cy="6857990"/>
          </a:xfrm>
          <a:prstGeom prst="rect">
            <a:avLst/>
          </a:prstGeom>
        </p:spPr>
      </p:pic>
      <p:sp>
        <p:nvSpPr>
          <p:cNvPr id="46" name="Snip Diagonal Corner Rectangle 6">
            <a:extLst>
              <a:ext uri="{FF2B5EF4-FFF2-40B4-BE49-F238E27FC236}">
                <a16:creationId xmlns:a16="http://schemas.microsoft.com/office/drawing/2014/main" id="{28DA8D05-CF65-4382-8BF4-2A08754DB5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143306" cy="6857998"/>
          </a:xfrm>
          <a:prstGeom prst="snip2DiagRect">
            <a:avLst>
              <a:gd name="adj1" fmla="val 0"/>
              <a:gd name="adj2" fmla="val 42414"/>
            </a:avLst>
          </a:prstGeom>
          <a:gradFill>
            <a:gsLst>
              <a:gs pos="2000">
                <a:schemeClr val="dk2">
                  <a:tint val="97000"/>
                  <a:hueMod val="92000"/>
                  <a:satMod val="169000"/>
                  <a:lumMod val="164000"/>
                  <a:alpha val="79000"/>
                </a:schemeClr>
              </a:gs>
              <a:gs pos="100000">
                <a:schemeClr val="dk2">
                  <a:shade val="96000"/>
                  <a:satMod val="120000"/>
                  <a:lumMod val="90000"/>
                  <a:alpha val="88000"/>
                </a:schemeClr>
              </a:gs>
            </a:gsLst>
          </a:gradFill>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A869979-A36A-4ADF-BC7B-B6451DFB1285}"/>
              </a:ext>
            </a:extLst>
          </p:cNvPr>
          <p:cNvSpPr>
            <a:spLocks noGrp="1"/>
          </p:cNvSpPr>
          <p:nvPr>
            <p:ph type="title"/>
          </p:nvPr>
        </p:nvSpPr>
        <p:spPr>
          <a:xfrm>
            <a:off x="264903" y="2142221"/>
            <a:ext cx="7786707" cy="2486049"/>
          </a:xfrm>
          <a:effectLst>
            <a:outerShdw blurRad="50800" dist="38100" dir="13500000" algn="br" rotWithShape="0">
              <a:prstClr val="black">
                <a:alpha val="40000"/>
              </a:prstClr>
            </a:outerShdw>
          </a:effectLst>
        </p:spPr>
        <p:txBody>
          <a:bodyPr vert="horz" lIns="91440" tIns="45720" rIns="91440" bIns="45720" rtlCol="0" anchor="b">
            <a:normAutofit/>
          </a:bodyPr>
          <a:lstStyle/>
          <a:p>
            <a:pPr>
              <a:lnSpc>
                <a:spcPct val="90000"/>
              </a:lnSpc>
            </a:pPr>
            <a:r>
              <a:rPr lang="en-US" sz="2800" b="1" dirty="0"/>
              <a:t>Property info</a:t>
            </a:r>
            <a:br>
              <a:rPr lang="en-US" sz="2800" b="1" u="sng" dirty="0"/>
            </a:br>
            <a:br>
              <a:rPr lang="en-US" sz="2800" b="1" u="sng" dirty="0"/>
            </a:br>
            <a:r>
              <a:rPr lang="en-US" sz="2800" b="1" dirty="0"/>
              <a:t>all updates to the software</a:t>
            </a:r>
            <a:br>
              <a:rPr lang="en-US" sz="2800" b="1" dirty="0"/>
            </a:br>
            <a:r>
              <a:rPr lang="en-US" sz="2800" b="1" dirty="0"/>
              <a:t>are listed and dated for view</a:t>
            </a:r>
            <a:br>
              <a:rPr lang="en-US" sz="2800" b="1" dirty="0"/>
            </a:br>
            <a:r>
              <a:rPr lang="en-US" sz="2800" b="1" dirty="0"/>
              <a:t>by all clients</a:t>
            </a:r>
            <a:endParaRPr lang="en-US" sz="2800" b="1" u="sng" dirty="0"/>
          </a:p>
        </p:txBody>
      </p:sp>
      <p:grpSp>
        <p:nvGrpSpPr>
          <p:cNvPr id="24" name="Group 23">
            <a:extLst>
              <a:ext uri="{FF2B5EF4-FFF2-40B4-BE49-F238E27FC236}">
                <a16:creationId xmlns:a16="http://schemas.microsoft.com/office/drawing/2014/main" id="{E0C6252F-9468-4CFE-8A28-0DFE703FB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83508" y="9144"/>
            <a:ext cx="4560492" cy="6163733"/>
            <a:chOff x="6108170" y="8467"/>
            <a:chExt cx="6080656" cy="6163733"/>
          </a:xfrm>
        </p:grpSpPr>
        <p:cxnSp>
          <p:nvCxnSpPr>
            <p:cNvPr id="25" name="Straight Connector 24">
              <a:extLst>
                <a:ext uri="{FF2B5EF4-FFF2-40B4-BE49-F238E27FC236}">
                  <a16:creationId xmlns:a16="http://schemas.microsoft.com/office/drawing/2014/main" id="{F873F8F7-6FEE-4BB3-94A3-78B5C2FF1D8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F5B2264-1E71-4A5B-ABFC-2832FD78EC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6E0A76D-9460-46B8-BD58-9E9BF9CEB3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47E3790F-67C5-42CD-B933-75C6F3250A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EF3C2C4-F6BB-4D14-8577-3649162D0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21798289"/>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581127" y="91545"/>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26868"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01877" y="32278"/>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84069" y="609601"/>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0" name="Rectangle 19">
            <a:extLst>
              <a:ext uri="{FF2B5EF4-FFF2-40B4-BE49-F238E27FC236}">
                <a16:creationId xmlns:a16="http://schemas.microsoft.com/office/drawing/2014/main" id="{762362DE-7747-4D8B-99FA-8E36F0B15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BE1724-736D-4897-9249-6BFFEED0C11A}"/>
              </a:ext>
            </a:extLst>
          </p:cNvPr>
          <p:cNvSpPr>
            <a:spLocks noGrp="1"/>
          </p:cNvSpPr>
          <p:nvPr>
            <p:ph type="title"/>
          </p:nvPr>
        </p:nvSpPr>
        <p:spPr>
          <a:xfrm>
            <a:off x="5962967" y="-10111"/>
            <a:ext cx="2974072" cy="2986651"/>
          </a:xfrm>
          <a:effectLst>
            <a:outerShdw blurRad="50800" dist="38100" dir="13500000" algn="br" rotWithShape="0">
              <a:prstClr val="black">
                <a:alpha val="40000"/>
              </a:prstClr>
            </a:outerShdw>
          </a:effectLst>
        </p:spPr>
        <p:txBody>
          <a:bodyPr vert="horz" lIns="91440" tIns="45720" rIns="91440" bIns="45720" rtlCol="0" anchor="b">
            <a:normAutofit/>
          </a:bodyPr>
          <a:lstStyle/>
          <a:p>
            <a:r>
              <a:rPr lang="en-US" sz="2800" b="1" dirty="0"/>
              <a:t>EXONERATIONS PRINT</a:t>
            </a:r>
            <a:br>
              <a:rPr lang="en-US" sz="2800" b="1" dirty="0"/>
            </a:br>
            <a:r>
              <a:rPr lang="en-US" sz="2800" b="1" dirty="0"/>
              <a:t>ON THE</a:t>
            </a:r>
            <a:br>
              <a:rPr lang="en-US" sz="2800" b="1" dirty="0"/>
            </a:br>
            <a:r>
              <a:rPr lang="en-US" sz="2800" b="1" dirty="0"/>
              <a:t>STATE</a:t>
            </a:r>
            <a:br>
              <a:rPr lang="en-US" sz="2800" b="1" dirty="0"/>
            </a:br>
            <a:r>
              <a:rPr lang="en-US" sz="2800" b="1" dirty="0"/>
              <a:t>FORM</a:t>
            </a:r>
          </a:p>
        </p:txBody>
      </p:sp>
      <p:pic>
        <p:nvPicPr>
          <p:cNvPr id="5" name="Content Placeholder 4">
            <a:extLst>
              <a:ext uri="{FF2B5EF4-FFF2-40B4-BE49-F238E27FC236}">
                <a16:creationId xmlns:a16="http://schemas.microsoft.com/office/drawing/2014/main" id="{B1DA2103-8CBD-484A-8449-EAFCAC5CF438}"/>
              </a:ext>
            </a:extLst>
          </p:cNvPr>
          <p:cNvPicPr>
            <a:picLocks noGrp="1" noChangeAspect="1"/>
          </p:cNvPicPr>
          <p:nvPr>
            <p:ph idx="1"/>
          </p:nvPr>
        </p:nvPicPr>
        <p:blipFill>
          <a:blip r:embed="rId2"/>
          <a:stretch>
            <a:fillRect/>
          </a:stretch>
        </p:blipFill>
        <p:spPr>
          <a:xfrm>
            <a:off x="206961" y="193877"/>
            <a:ext cx="5532062" cy="6470246"/>
          </a:xfrm>
          <a:prstGeom prst="rect">
            <a:avLst/>
          </a:prstGeom>
          <a:ln w="15875">
            <a:solidFill>
              <a:srgbClr val="FFFFFF">
                <a:alpha val="40000"/>
              </a:srgbClr>
            </a:solidFill>
          </a:ln>
          <a:effectLst>
            <a:innerShdw blurRad="57150" dist="38100" dir="14460000">
              <a:prstClr val="black">
                <a:alpha val="70000"/>
              </a:prstClr>
            </a:innerShdw>
          </a:effectLst>
        </p:spPr>
      </p:pic>
      <p:grpSp>
        <p:nvGrpSpPr>
          <p:cNvPr id="22" name="Group 21">
            <a:extLst>
              <a:ext uri="{FF2B5EF4-FFF2-40B4-BE49-F238E27FC236}">
                <a16:creationId xmlns:a16="http://schemas.microsoft.com/office/drawing/2014/main" id="{25123E6E-F713-4254-A6BF-358CC8EC6C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23" name="Straight Connector 22">
              <a:extLst>
                <a:ext uri="{FF2B5EF4-FFF2-40B4-BE49-F238E27FC236}">
                  <a16:creationId xmlns:a16="http://schemas.microsoft.com/office/drawing/2014/main" id="{2F690FE0-5412-4598-8AD6-769BB36E2C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B4850BB6-6709-408E-BEFD-24DC5E3C29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A03B410-983E-40D8-A4EA-2BB747CB00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2B92421-6A58-4A51-AB7D-B97EA85E30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D092B0B-C6FB-4CDC-ABE8-5C817CAC69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76078146"/>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581127" y="91545"/>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26868"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01877" y="32278"/>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84069" y="609601"/>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0" name="Rectangle 19">
            <a:extLst>
              <a:ext uri="{FF2B5EF4-FFF2-40B4-BE49-F238E27FC236}">
                <a16:creationId xmlns:a16="http://schemas.microsoft.com/office/drawing/2014/main" id="{762362DE-7747-4D8B-99FA-8E36F0B15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D1CB28-D7C2-4980-8A6E-4E0523CDA931}"/>
              </a:ext>
            </a:extLst>
          </p:cNvPr>
          <p:cNvSpPr>
            <a:spLocks noGrp="1"/>
          </p:cNvSpPr>
          <p:nvPr>
            <p:ph type="title"/>
          </p:nvPr>
        </p:nvSpPr>
        <p:spPr>
          <a:xfrm>
            <a:off x="5981421" y="-594255"/>
            <a:ext cx="2385356" cy="3028983"/>
          </a:xfrm>
          <a:effectLst>
            <a:outerShdw blurRad="50800" dist="38100" dir="13500000" algn="br" rotWithShape="0">
              <a:prstClr val="black">
                <a:alpha val="40000"/>
              </a:prstClr>
            </a:outerShdw>
          </a:effectLst>
        </p:spPr>
        <p:txBody>
          <a:bodyPr vert="horz" lIns="91440" tIns="45720" rIns="91440" bIns="45720" rtlCol="0" anchor="b">
            <a:normAutofit/>
          </a:bodyPr>
          <a:lstStyle/>
          <a:p>
            <a:pPr>
              <a:lnSpc>
                <a:spcPct val="90000"/>
              </a:lnSpc>
            </a:pPr>
            <a:r>
              <a:rPr lang="en-US" sz="2800" b="1" dirty="0"/>
              <a:t>PRINT</a:t>
            </a:r>
            <a:br>
              <a:rPr lang="en-US" sz="2800" b="1" dirty="0"/>
            </a:br>
            <a:r>
              <a:rPr lang="en-US" sz="2800" b="1" dirty="0"/>
              <a:t>REFUNDS</a:t>
            </a:r>
            <a:br>
              <a:rPr lang="en-US" sz="2800" b="1" dirty="0"/>
            </a:br>
            <a:r>
              <a:rPr lang="en-US" sz="2800" b="1" dirty="0"/>
              <a:t>ON THE</a:t>
            </a:r>
            <a:br>
              <a:rPr lang="en-US" sz="2800" b="1" dirty="0"/>
            </a:br>
            <a:r>
              <a:rPr lang="en-US" sz="2800" b="1" dirty="0"/>
              <a:t>STATE</a:t>
            </a:r>
            <a:br>
              <a:rPr lang="en-US" sz="2800" b="1" dirty="0"/>
            </a:br>
            <a:r>
              <a:rPr lang="en-US" sz="2800" b="1" dirty="0"/>
              <a:t>FORM</a:t>
            </a:r>
          </a:p>
        </p:txBody>
      </p:sp>
      <p:pic>
        <p:nvPicPr>
          <p:cNvPr id="5" name="Content Placeholder 4">
            <a:extLst>
              <a:ext uri="{FF2B5EF4-FFF2-40B4-BE49-F238E27FC236}">
                <a16:creationId xmlns:a16="http://schemas.microsoft.com/office/drawing/2014/main" id="{3A47EF3A-1A6F-4B96-949E-048DACD65247}"/>
              </a:ext>
            </a:extLst>
          </p:cNvPr>
          <p:cNvPicPr>
            <a:picLocks noGrp="1" noChangeAspect="1"/>
          </p:cNvPicPr>
          <p:nvPr>
            <p:ph idx="1"/>
          </p:nvPr>
        </p:nvPicPr>
        <p:blipFill>
          <a:blip r:embed="rId2"/>
          <a:stretch>
            <a:fillRect/>
          </a:stretch>
        </p:blipFill>
        <p:spPr>
          <a:xfrm>
            <a:off x="232425" y="201709"/>
            <a:ext cx="5215169" cy="5977270"/>
          </a:xfrm>
          <a:prstGeom prst="rect">
            <a:avLst/>
          </a:prstGeom>
          <a:ln w="15875">
            <a:solidFill>
              <a:srgbClr val="FFFFFF">
                <a:alpha val="40000"/>
              </a:srgbClr>
            </a:solidFill>
          </a:ln>
          <a:effectLst>
            <a:innerShdw blurRad="57150" dist="38100" dir="14460000">
              <a:prstClr val="black">
                <a:alpha val="70000"/>
              </a:prstClr>
            </a:innerShdw>
          </a:effectLst>
        </p:spPr>
      </p:pic>
      <p:grpSp>
        <p:nvGrpSpPr>
          <p:cNvPr id="22" name="Group 21">
            <a:extLst>
              <a:ext uri="{FF2B5EF4-FFF2-40B4-BE49-F238E27FC236}">
                <a16:creationId xmlns:a16="http://schemas.microsoft.com/office/drawing/2014/main" id="{25123E6E-F713-4254-A6BF-358CC8EC6C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23" name="Straight Connector 22">
              <a:extLst>
                <a:ext uri="{FF2B5EF4-FFF2-40B4-BE49-F238E27FC236}">
                  <a16:creationId xmlns:a16="http://schemas.microsoft.com/office/drawing/2014/main" id="{2F690FE0-5412-4598-8AD6-769BB36E2C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B4850BB6-6709-408E-BEFD-24DC5E3C29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A03B410-983E-40D8-A4EA-2BB747CB00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2B92421-6A58-4A51-AB7D-B97EA85E30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D092B0B-C6FB-4CDC-ABE8-5C817CAC69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50580037"/>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F918288-849B-4E51-A197-3A83D9283D00}"/>
              </a:ext>
            </a:extLst>
          </p:cNvPr>
          <p:cNvSpPr>
            <a:spLocks noGrp="1"/>
          </p:cNvSpPr>
          <p:nvPr>
            <p:ph type="body" sz="quarter" idx="13"/>
          </p:nvPr>
        </p:nvSpPr>
        <p:spPr>
          <a:xfrm>
            <a:off x="853899" y="116603"/>
            <a:ext cx="7670074" cy="1239655"/>
          </a:xfrm>
          <a:effectLst>
            <a:outerShdw blurRad="50800" dist="38100" dir="13500000" algn="br" rotWithShape="0">
              <a:prstClr val="black">
                <a:alpha val="40000"/>
              </a:prstClr>
            </a:outerShdw>
          </a:effectLst>
        </p:spPr>
        <p:txBody>
          <a:bodyPr>
            <a:noAutofit/>
          </a:bodyPr>
          <a:lstStyle/>
          <a:p>
            <a:pPr algn="ctr">
              <a:spcBef>
                <a:spcPts val="0"/>
              </a:spcBef>
              <a:spcAft>
                <a:spcPts val="0"/>
              </a:spcAft>
            </a:pPr>
            <a:r>
              <a:rPr lang="en-US" sz="4400" b="1" dirty="0">
                <a:solidFill>
                  <a:srgbClr val="FFFF00"/>
                </a:solidFill>
                <a:latin typeface="Angsana New" panose="02020603050405020304" pitchFamily="18" charset="-34"/>
                <a:cs typeface="Angsana New" panose="02020603050405020304" pitchFamily="18" charset="-34"/>
              </a:rPr>
              <a:t>PERMIT TAB</a:t>
            </a:r>
          </a:p>
          <a:p>
            <a:pPr algn="ctr">
              <a:spcBef>
                <a:spcPts val="0"/>
              </a:spcBef>
              <a:spcAft>
                <a:spcPts val="0"/>
              </a:spcAft>
            </a:pPr>
            <a:r>
              <a:rPr lang="en-US" sz="4400" b="1" dirty="0">
                <a:latin typeface="Angsana New" panose="02020603050405020304" pitchFamily="18" charset="-34"/>
                <a:cs typeface="Angsana New" panose="02020603050405020304" pitchFamily="18" charset="-34"/>
              </a:rPr>
              <a:t>Lists all permits on a parcel</a:t>
            </a:r>
          </a:p>
        </p:txBody>
      </p:sp>
      <p:sp>
        <p:nvSpPr>
          <p:cNvPr id="4" name="Text Placeholder 3">
            <a:extLst>
              <a:ext uri="{FF2B5EF4-FFF2-40B4-BE49-F238E27FC236}">
                <a16:creationId xmlns:a16="http://schemas.microsoft.com/office/drawing/2014/main" id="{E5C97F0C-A60D-415C-B4C4-D1FD70066B17}"/>
              </a:ext>
            </a:extLst>
          </p:cNvPr>
          <p:cNvSpPr>
            <a:spLocks noGrp="1"/>
          </p:cNvSpPr>
          <p:nvPr>
            <p:ph type="body" idx="1"/>
          </p:nvPr>
        </p:nvSpPr>
        <p:spPr>
          <a:xfrm>
            <a:off x="1417862" y="1873707"/>
            <a:ext cx="6308276" cy="689671"/>
          </a:xfrm>
          <a:effectLst>
            <a:outerShdw blurRad="50800" dist="38100" dir="13500000" algn="br" rotWithShape="0">
              <a:prstClr val="black">
                <a:alpha val="40000"/>
              </a:prstClr>
            </a:outerShdw>
          </a:effectLst>
        </p:spPr>
        <p:txBody>
          <a:bodyPr>
            <a:noAutofit/>
          </a:bodyPr>
          <a:lstStyle/>
          <a:p>
            <a:pPr algn="ctr">
              <a:spcAft>
                <a:spcPts val="0"/>
              </a:spcAft>
            </a:pPr>
            <a:r>
              <a:rPr lang="en-US" sz="2800" b="1" dirty="0">
                <a:solidFill>
                  <a:schemeClr val="tx1"/>
                </a:solidFill>
              </a:rPr>
              <a:t>CLICK </a:t>
            </a:r>
            <a:r>
              <a:rPr lang="en-US" sz="4400" b="1" dirty="0">
                <a:solidFill>
                  <a:srgbClr val="FFFF00"/>
                </a:solidFill>
                <a:latin typeface="Angsana New" panose="02020603050405020304" pitchFamily="18" charset="-34"/>
                <a:cs typeface="Angsana New" panose="02020603050405020304" pitchFamily="18" charset="-34"/>
              </a:rPr>
              <a:t>VIEW/EDIT </a:t>
            </a:r>
          </a:p>
          <a:p>
            <a:pPr algn="ctr"/>
            <a:r>
              <a:rPr lang="en-US" sz="2800" b="1" dirty="0">
                <a:solidFill>
                  <a:schemeClr val="tx1"/>
                </a:solidFill>
              </a:rPr>
              <a:t>TO VIEW OR CHANGE PERMIT DATA</a:t>
            </a:r>
          </a:p>
        </p:txBody>
      </p:sp>
      <p:pic>
        <p:nvPicPr>
          <p:cNvPr id="6" name="Picture 5">
            <a:extLst>
              <a:ext uri="{FF2B5EF4-FFF2-40B4-BE49-F238E27FC236}">
                <a16:creationId xmlns:a16="http://schemas.microsoft.com/office/drawing/2014/main" id="{30BC9CC9-7BE7-4CB1-AAE9-4C4C79378815}"/>
              </a:ext>
            </a:extLst>
          </p:cNvPr>
          <p:cNvPicPr>
            <a:picLocks noChangeAspect="1"/>
          </p:cNvPicPr>
          <p:nvPr/>
        </p:nvPicPr>
        <p:blipFill>
          <a:blip r:embed="rId2"/>
          <a:stretch>
            <a:fillRect/>
          </a:stretch>
        </p:blipFill>
        <p:spPr>
          <a:xfrm>
            <a:off x="152400" y="1306441"/>
            <a:ext cx="8839200" cy="498764"/>
          </a:xfrm>
          <a:prstGeom prst="rect">
            <a:avLst/>
          </a:prstGeom>
          <a:effectLst>
            <a:innerShdw blurRad="63500" dist="50800" dir="16200000">
              <a:prstClr val="black">
                <a:alpha val="50000"/>
              </a:prstClr>
            </a:innerShdw>
          </a:effectLst>
        </p:spPr>
      </p:pic>
      <p:pic>
        <p:nvPicPr>
          <p:cNvPr id="8" name="Picture 7">
            <a:extLst>
              <a:ext uri="{FF2B5EF4-FFF2-40B4-BE49-F238E27FC236}">
                <a16:creationId xmlns:a16="http://schemas.microsoft.com/office/drawing/2014/main" id="{2634F37F-8B95-44FF-9CB6-139F78FD1D56}"/>
              </a:ext>
            </a:extLst>
          </p:cNvPr>
          <p:cNvPicPr>
            <a:picLocks noChangeAspect="1"/>
          </p:cNvPicPr>
          <p:nvPr/>
        </p:nvPicPr>
        <p:blipFill>
          <a:blip r:embed="rId3"/>
          <a:stretch>
            <a:fillRect/>
          </a:stretch>
        </p:blipFill>
        <p:spPr>
          <a:xfrm>
            <a:off x="409303" y="3240503"/>
            <a:ext cx="8325394" cy="3436720"/>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1414374758"/>
      </p:ext>
    </p:extLst>
  </p:cSld>
  <p:clrMapOvr>
    <a:masterClrMapping/>
  </p:clrMapOvr>
  <mc:AlternateContent xmlns:mc="http://schemas.openxmlformats.org/markup-compatibility/2006" xmlns:p14="http://schemas.microsoft.com/office/powerpoint/2010/main">
    <mc:Choice Requires="p14">
      <p:transition spd="slow" p14:dur="1250" advTm="7000">
        <p:fade/>
      </p:transition>
    </mc:Choice>
    <mc:Fallback xmlns="">
      <p:transition spd="slow" advTm="7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73FFE-399C-41BD-96E6-DA9B15815419}"/>
              </a:ext>
            </a:extLst>
          </p:cNvPr>
          <p:cNvSpPr>
            <a:spLocks noGrp="1"/>
          </p:cNvSpPr>
          <p:nvPr>
            <p:ph type="title"/>
          </p:nvPr>
        </p:nvSpPr>
        <p:spPr>
          <a:xfrm>
            <a:off x="609599" y="533400"/>
            <a:ext cx="8151223" cy="1896555"/>
          </a:xfrm>
        </p:spPr>
        <p:txBody>
          <a:bodyPr/>
          <a:lstStyle/>
          <a:p>
            <a:endParaRPr lang="en-US" dirty="0"/>
          </a:p>
        </p:txBody>
      </p:sp>
      <p:sp>
        <p:nvSpPr>
          <p:cNvPr id="3" name="Text Placeholder 2">
            <a:extLst>
              <a:ext uri="{FF2B5EF4-FFF2-40B4-BE49-F238E27FC236}">
                <a16:creationId xmlns:a16="http://schemas.microsoft.com/office/drawing/2014/main" id="{FDB1CBF2-1E99-4117-93A0-75F01D5A27CA}"/>
              </a:ext>
            </a:extLst>
          </p:cNvPr>
          <p:cNvSpPr>
            <a:spLocks noGrp="1"/>
          </p:cNvSpPr>
          <p:nvPr>
            <p:ph type="body" sz="quarter" idx="13"/>
          </p:nvPr>
        </p:nvSpPr>
        <p:spPr/>
        <p:txBody>
          <a:bodyPr/>
          <a:lstStyle/>
          <a:p>
            <a:endParaRPr lang="en-US" dirty="0"/>
          </a:p>
        </p:txBody>
      </p:sp>
      <p:sp>
        <p:nvSpPr>
          <p:cNvPr id="4" name="Text Placeholder 3">
            <a:extLst>
              <a:ext uri="{FF2B5EF4-FFF2-40B4-BE49-F238E27FC236}">
                <a16:creationId xmlns:a16="http://schemas.microsoft.com/office/drawing/2014/main" id="{7B3F2B82-5183-46A8-B6D1-F05E2EDE0F46}"/>
              </a:ext>
            </a:extLst>
          </p:cNvPr>
          <p:cNvSpPr>
            <a:spLocks noGrp="1"/>
          </p:cNvSpPr>
          <p:nvPr>
            <p:ph type="body" idx="1"/>
          </p:nvPr>
        </p:nvSpPr>
        <p:spPr>
          <a:xfrm>
            <a:off x="609599" y="3091770"/>
            <a:ext cx="8227422" cy="794429"/>
          </a:xfrm>
          <a:effectLst>
            <a:outerShdw blurRad="50800" dist="38100" dir="13500000" algn="br" rotWithShape="0">
              <a:prstClr val="black">
                <a:alpha val="40000"/>
              </a:prstClr>
            </a:outerShdw>
          </a:effectLst>
        </p:spPr>
        <p:txBody>
          <a:bodyPr>
            <a:normAutofit fontScale="62500" lnSpcReduction="20000"/>
          </a:bodyPr>
          <a:lstStyle/>
          <a:p>
            <a:pPr algn="ctr"/>
            <a:r>
              <a:rPr lang="en-US" sz="2900" b="1" dirty="0">
                <a:solidFill>
                  <a:schemeClr val="tx1"/>
                </a:solidFill>
              </a:rPr>
              <a:t>CLICK </a:t>
            </a:r>
            <a:r>
              <a:rPr lang="en-US" sz="8000" b="1" dirty="0">
                <a:solidFill>
                  <a:srgbClr val="FFFF00"/>
                </a:solidFill>
                <a:latin typeface="Angsana New" panose="02020603050405020304" pitchFamily="18" charset="-34"/>
                <a:cs typeface="Angsana New" panose="02020603050405020304" pitchFamily="18" charset="-34"/>
              </a:rPr>
              <a:t>VIEW</a:t>
            </a:r>
            <a:r>
              <a:rPr lang="en-US" sz="2900" b="1" dirty="0">
                <a:solidFill>
                  <a:schemeClr val="tx1"/>
                </a:solidFill>
              </a:rPr>
              <a:t> TO SEE THE SCANNED DEEDS</a:t>
            </a:r>
          </a:p>
        </p:txBody>
      </p:sp>
      <p:pic>
        <p:nvPicPr>
          <p:cNvPr id="6" name="Picture 5">
            <a:extLst>
              <a:ext uri="{FF2B5EF4-FFF2-40B4-BE49-F238E27FC236}">
                <a16:creationId xmlns:a16="http://schemas.microsoft.com/office/drawing/2014/main" id="{57842AE4-7755-45E2-AD84-CE060C4B096B}"/>
              </a:ext>
            </a:extLst>
          </p:cNvPr>
          <p:cNvPicPr>
            <a:picLocks noChangeAspect="1"/>
          </p:cNvPicPr>
          <p:nvPr/>
        </p:nvPicPr>
        <p:blipFill>
          <a:blip r:embed="rId2"/>
          <a:stretch>
            <a:fillRect/>
          </a:stretch>
        </p:blipFill>
        <p:spPr>
          <a:xfrm>
            <a:off x="533400" y="812860"/>
            <a:ext cx="8151223" cy="2048893"/>
          </a:xfrm>
          <a:prstGeom prst="rect">
            <a:avLst/>
          </a:prstGeom>
          <a:effectLst>
            <a:innerShdw blurRad="63500" dist="50800" dir="16200000">
              <a:prstClr val="black">
                <a:alpha val="50000"/>
              </a:prstClr>
            </a:innerShdw>
          </a:effectLst>
        </p:spPr>
      </p:pic>
      <p:pic>
        <p:nvPicPr>
          <p:cNvPr id="8" name="Picture 7">
            <a:extLst>
              <a:ext uri="{FF2B5EF4-FFF2-40B4-BE49-F238E27FC236}">
                <a16:creationId xmlns:a16="http://schemas.microsoft.com/office/drawing/2014/main" id="{9EAF1E17-733E-4DA9-9C50-DE0C93D303DA}"/>
              </a:ext>
            </a:extLst>
          </p:cNvPr>
          <p:cNvPicPr>
            <a:picLocks noChangeAspect="1"/>
          </p:cNvPicPr>
          <p:nvPr/>
        </p:nvPicPr>
        <p:blipFill>
          <a:blip r:embed="rId3"/>
          <a:stretch>
            <a:fillRect/>
          </a:stretch>
        </p:blipFill>
        <p:spPr>
          <a:xfrm>
            <a:off x="571901" y="3766230"/>
            <a:ext cx="8151224" cy="2720423"/>
          </a:xfrm>
          <a:prstGeom prst="rect">
            <a:avLst/>
          </a:prstGeom>
          <a:effectLst>
            <a:innerShdw blurRad="63500" dist="50800" dir="16200000">
              <a:prstClr val="black">
                <a:alpha val="50000"/>
              </a:prstClr>
            </a:innerShdw>
          </a:effectLst>
        </p:spPr>
      </p:pic>
      <p:sp>
        <p:nvSpPr>
          <p:cNvPr id="9" name="TextBox 8">
            <a:extLst>
              <a:ext uri="{FF2B5EF4-FFF2-40B4-BE49-F238E27FC236}">
                <a16:creationId xmlns:a16="http://schemas.microsoft.com/office/drawing/2014/main" id="{F895DD93-E5A9-4C56-90C7-60F96674BC21}"/>
              </a:ext>
            </a:extLst>
          </p:cNvPr>
          <p:cNvSpPr txBox="1"/>
          <p:nvPr/>
        </p:nvSpPr>
        <p:spPr>
          <a:xfrm>
            <a:off x="1526558" y="101602"/>
            <a:ext cx="6090885" cy="769441"/>
          </a:xfrm>
          <a:prstGeom prst="rect">
            <a:avLst/>
          </a:prstGeom>
          <a:noFill/>
          <a:effectLst>
            <a:outerShdw blurRad="50800" dist="38100" dir="13500000" algn="br" rotWithShape="0">
              <a:prstClr val="black">
                <a:alpha val="40000"/>
              </a:prstClr>
            </a:outerShdw>
          </a:effectLst>
        </p:spPr>
        <p:txBody>
          <a:bodyPr wrap="square">
            <a:spAutoFit/>
          </a:bodyPr>
          <a:lstStyle/>
          <a:p>
            <a:pPr algn="ctr"/>
            <a:r>
              <a:rPr lang="en-US" sz="4400" b="1" dirty="0">
                <a:solidFill>
                  <a:srgbClr val="FFFF00"/>
                </a:solidFill>
                <a:latin typeface="Angsana New" panose="02020603050405020304" pitchFamily="18" charset="-34"/>
                <a:cs typeface="Angsana New" panose="02020603050405020304" pitchFamily="18" charset="-34"/>
              </a:rPr>
              <a:t>ADDITIONAL DEEDS TAB</a:t>
            </a:r>
          </a:p>
        </p:txBody>
      </p:sp>
    </p:spTree>
    <p:extLst>
      <p:ext uri="{BB962C8B-B14F-4D97-AF65-F5344CB8AC3E}">
        <p14:creationId xmlns:p14="http://schemas.microsoft.com/office/powerpoint/2010/main" val="3835277165"/>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BEEEE-E52F-4FC2-A1E5-EC0604514300}"/>
              </a:ext>
            </a:extLst>
          </p:cNvPr>
          <p:cNvSpPr>
            <a:spLocks noGrp="1"/>
          </p:cNvSpPr>
          <p:nvPr>
            <p:ph type="title"/>
          </p:nvPr>
        </p:nvSpPr>
        <p:spPr>
          <a:xfrm>
            <a:off x="154004" y="683393"/>
            <a:ext cx="8749364" cy="1669869"/>
          </a:xfrm>
          <a:effectLst>
            <a:outerShdw blurRad="50800" dist="38100" dir="13500000" algn="br" rotWithShape="0">
              <a:prstClr val="black">
                <a:alpha val="40000"/>
              </a:prstClr>
            </a:outerShdw>
          </a:effectLst>
        </p:spPr>
        <p:txBody>
          <a:bodyPr>
            <a:normAutofit fontScale="90000"/>
          </a:bodyPr>
          <a:lstStyle/>
          <a:p>
            <a:pPr algn="ctr"/>
            <a:r>
              <a:rPr lang="en-US" sz="4900" b="1" dirty="0">
                <a:solidFill>
                  <a:srgbClr val="FFFF00"/>
                </a:solidFill>
                <a:latin typeface="Angsana New" panose="02020603050405020304" pitchFamily="18" charset="-34"/>
                <a:cs typeface="Angsana New" panose="02020603050405020304" pitchFamily="18" charset="-34"/>
              </a:rPr>
              <a:t>DOCUMENTS TAB</a:t>
            </a:r>
            <a:br>
              <a:rPr lang="en-US" sz="2900" b="1" u="sng" dirty="0">
                <a:solidFill>
                  <a:schemeClr val="bg1"/>
                </a:solidFill>
              </a:rPr>
            </a:br>
            <a:br>
              <a:rPr lang="en-US" sz="2900" dirty="0"/>
            </a:br>
            <a:r>
              <a:rPr lang="en-US" sz="3100" b="1" dirty="0"/>
              <a:t>Additional DOCUMENTS CAN BE saved and ACCESSED BY CLICKING THIS TAB</a:t>
            </a:r>
            <a:br>
              <a:rPr lang="en-US" sz="3100" b="1" dirty="0"/>
            </a:br>
            <a:endParaRPr lang="en-US" sz="3100" b="1" dirty="0"/>
          </a:p>
        </p:txBody>
      </p:sp>
      <p:pic>
        <p:nvPicPr>
          <p:cNvPr id="5" name="Content Placeholder 4">
            <a:extLst>
              <a:ext uri="{FF2B5EF4-FFF2-40B4-BE49-F238E27FC236}">
                <a16:creationId xmlns:a16="http://schemas.microsoft.com/office/drawing/2014/main" id="{E474367A-03BA-4AFD-A6C9-625F5DC6A740}"/>
              </a:ext>
            </a:extLst>
          </p:cNvPr>
          <p:cNvPicPr>
            <a:picLocks noGrp="1" noChangeAspect="1"/>
          </p:cNvPicPr>
          <p:nvPr>
            <p:ph idx="1"/>
          </p:nvPr>
        </p:nvPicPr>
        <p:blipFill>
          <a:blip r:embed="rId2"/>
          <a:stretch>
            <a:fillRect/>
          </a:stretch>
        </p:blipFill>
        <p:spPr>
          <a:xfrm>
            <a:off x="735530" y="2951978"/>
            <a:ext cx="7757160" cy="3457302"/>
          </a:xfrm>
          <a:effectLst>
            <a:innerShdw blurRad="63500" dist="50800" dir="16200000">
              <a:prstClr val="black">
                <a:alpha val="50000"/>
              </a:prstClr>
            </a:innerShdw>
          </a:effectLst>
        </p:spPr>
      </p:pic>
    </p:spTree>
    <p:extLst>
      <p:ext uri="{BB962C8B-B14F-4D97-AF65-F5344CB8AC3E}">
        <p14:creationId xmlns:p14="http://schemas.microsoft.com/office/powerpoint/2010/main" val="3115966817"/>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71009" y="391644"/>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581127" y="474722"/>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26868" y="611777"/>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01877" y="415455"/>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84069" y="992778"/>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2" name="Rectangle 21">
            <a:extLst>
              <a:ext uri="{FF2B5EF4-FFF2-40B4-BE49-F238E27FC236}">
                <a16:creationId xmlns:a16="http://schemas.microsoft.com/office/drawing/2014/main" id="{762362DE-7747-4D8B-99FA-8E36F0B15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83177"/>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EE4434-1E57-483E-AEF3-BE37A8AD06B0}"/>
              </a:ext>
            </a:extLst>
          </p:cNvPr>
          <p:cNvSpPr>
            <a:spLocks noGrp="1"/>
          </p:cNvSpPr>
          <p:nvPr>
            <p:ph type="title"/>
          </p:nvPr>
        </p:nvSpPr>
        <p:spPr>
          <a:xfrm>
            <a:off x="3780306" y="982359"/>
            <a:ext cx="5209912" cy="3079586"/>
          </a:xfrm>
          <a:noFill/>
          <a:effectLst>
            <a:outerShdw blurRad="50800" dist="38100" dir="13500000" algn="br" rotWithShape="0">
              <a:prstClr val="black">
                <a:alpha val="40000"/>
              </a:prstClr>
            </a:outerShdw>
          </a:effectLst>
        </p:spPr>
        <p:txBody>
          <a:bodyPr vert="horz" lIns="91440" tIns="45720" rIns="91440" bIns="45720" rtlCol="0" anchor="b">
            <a:normAutofit fontScale="90000"/>
          </a:bodyPr>
          <a:lstStyle/>
          <a:p>
            <a:pPr>
              <a:lnSpc>
                <a:spcPct val="90000"/>
              </a:lnSpc>
            </a:pPr>
            <a:r>
              <a:rPr lang="en-US" sz="2800" b="1" dirty="0"/>
              <a:t>To add a new record</a:t>
            </a:r>
            <a:br>
              <a:rPr lang="en-US" sz="2800" b="1" dirty="0"/>
            </a:br>
            <a:r>
              <a:rPr lang="en-US" sz="2800" b="1" dirty="0"/>
              <a:t>click the </a:t>
            </a:r>
            <a:r>
              <a:rPr lang="en-US" sz="4400" b="1" dirty="0">
                <a:solidFill>
                  <a:srgbClr val="FFFF00"/>
                </a:solidFill>
                <a:latin typeface="Angsana New" panose="02020603050405020304" pitchFamily="18" charset="-34"/>
                <a:cs typeface="Angsana New" panose="02020603050405020304" pitchFamily="18" charset="-34"/>
              </a:rPr>
              <a:t>green plus sign</a:t>
            </a:r>
            <a:br>
              <a:rPr lang="en-US" sz="4400" b="1" dirty="0">
                <a:solidFill>
                  <a:srgbClr val="FFFF00"/>
                </a:solidFill>
                <a:latin typeface="Angsana New" panose="02020603050405020304" pitchFamily="18" charset="-34"/>
                <a:cs typeface="Angsana New" panose="02020603050405020304" pitchFamily="18" charset="-34"/>
              </a:rPr>
            </a:br>
            <a:r>
              <a:rPr lang="en-US" sz="2800" b="1" dirty="0"/>
              <a:t>on the search screen</a:t>
            </a:r>
            <a:br>
              <a:rPr lang="en-US" sz="2800" b="1" dirty="0"/>
            </a:br>
            <a:br>
              <a:rPr lang="en-US" sz="2800" b="1" dirty="0"/>
            </a:br>
            <a:r>
              <a:rPr lang="en-US" sz="2800" b="1" dirty="0"/>
              <a:t>a new blank record will appear for entry</a:t>
            </a:r>
            <a:endParaRPr lang="en-US" sz="2800" b="1" dirty="0">
              <a:highlight>
                <a:srgbClr val="008000"/>
              </a:highlight>
            </a:endParaRPr>
          </a:p>
        </p:txBody>
      </p:sp>
      <p:pic>
        <p:nvPicPr>
          <p:cNvPr id="7" name="Picture 6">
            <a:extLst>
              <a:ext uri="{FF2B5EF4-FFF2-40B4-BE49-F238E27FC236}">
                <a16:creationId xmlns:a16="http://schemas.microsoft.com/office/drawing/2014/main" id="{BDEE724A-AC17-436D-A003-58D616EE16D5}"/>
              </a:ext>
            </a:extLst>
          </p:cNvPr>
          <p:cNvPicPr>
            <a:picLocks noChangeAspect="1"/>
          </p:cNvPicPr>
          <p:nvPr/>
        </p:nvPicPr>
        <p:blipFill>
          <a:blip r:embed="rId2"/>
          <a:stretch>
            <a:fillRect/>
          </a:stretch>
        </p:blipFill>
        <p:spPr>
          <a:xfrm>
            <a:off x="484974" y="1015305"/>
            <a:ext cx="3003367" cy="5269065"/>
          </a:xfrm>
          <a:prstGeom prst="rect">
            <a:avLst/>
          </a:prstGeom>
          <a:ln w="15875">
            <a:solidFill>
              <a:srgbClr val="FFFFFF">
                <a:alpha val="40000"/>
              </a:srgbClr>
            </a:solidFill>
          </a:ln>
          <a:effectLst>
            <a:innerShdw blurRad="57150" dist="38100" dir="14460000">
              <a:prstClr val="black">
                <a:alpha val="70000"/>
              </a:prstClr>
            </a:innerShdw>
          </a:effectLst>
        </p:spPr>
      </p:pic>
      <p:grpSp>
        <p:nvGrpSpPr>
          <p:cNvPr id="24" name="Group 23">
            <a:extLst>
              <a:ext uri="{FF2B5EF4-FFF2-40B4-BE49-F238E27FC236}">
                <a16:creationId xmlns:a16="http://schemas.microsoft.com/office/drawing/2014/main" id="{25123E6E-F713-4254-A6BF-358CC8EC6C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3346510"/>
            <a:ext cx="2236395" cy="3208867"/>
            <a:chOff x="9206969" y="2963333"/>
            <a:chExt cx="2981858" cy="3208867"/>
          </a:xfrm>
        </p:grpSpPr>
        <p:cxnSp>
          <p:nvCxnSpPr>
            <p:cNvPr id="25" name="Straight Connector 24">
              <a:extLst>
                <a:ext uri="{FF2B5EF4-FFF2-40B4-BE49-F238E27FC236}">
                  <a16:creationId xmlns:a16="http://schemas.microsoft.com/office/drawing/2014/main" id="{2F690FE0-5412-4598-8AD6-769BB36E2C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4850BB6-6709-408E-BEFD-24DC5E3C29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A03B410-983E-40D8-A4EA-2BB747CB00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2B92421-6A58-4A51-AB7D-B97EA85E30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D092B0B-C6FB-4CDC-ABE8-5C817CAC69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5" name="Picture 4">
            <a:extLst>
              <a:ext uri="{FF2B5EF4-FFF2-40B4-BE49-F238E27FC236}">
                <a16:creationId xmlns:a16="http://schemas.microsoft.com/office/drawing/2014/main" id="{1687B389-816F-4C36-B312-FF86F5C55EA4}"/>
              </a:ext>
            </a:extLst>
          </p:cNvPr>
          <p:cNvPicPr>
            <a:picLocks noChangeAspect="1"/>
          </p:cNvPicPr>
          <p:nvPr/>
        </p:nvPicPr>
        <p:blipFill>
          <a:blip r:embed="rId3"/>
          <a:stretch>
            <a:fillRect/>
          </a:stretch>
        </p:blipFill>
        <p:spPr>
          <a:xfrm>
            <a:off x="0" y="0"/>
            <a:ext cx="9144000" cy="383177"/>
          </a:xfrm>
          <a:prstGeom prst="rect">
            <a:avLst/>
          </a:prstGeom>
        </p:spPr>
      </p:pic>
    </p:spTree>
    <p:extLst>
      <p:ext uri="{BB962C8B-B14F-4D97-AF65-F5344CB8AC3E}">
        <p14:creationId xmlns:p14="http://schemas.microsoft.com/office/powerpoint/2010/main" val="3283776564"/>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EED45-A129-4408-919B-B2EA81E09A14}"/>
              </a:ext>
            </a:extLst>
          </p:cNvPr>
          <p:cNvSpPr>
            <a:spLocks noGrp="1"/>
          </p:cNvSpPr>
          <p:nvPr>
            <p:ph type="title"/>
          </p:nvPr>
        </p:nvSpPr>
        <p:spPr>
          <a:xfrm>
            <a:off x="325256" y="1040719"/>
            <a:ext cx="8493488" cy="1524000"/>
          </a:xfrm>
          <a:effectLst>
            <a:outerShdw blurRad="50800" dist="38100" dir="13500000" algn="br" rotWithShape="0">
              <a:prstClr val="black">
                <a:alpha val="40000"/>
              </a:prstClr>
            </a:outerShdw>
          </a:effectLst>
        </p:spPr>
        <p:txBody>
          <a:bodyPr>
            <a:normAutofit fontScale="90000"/>
          </a:bodyPr>
          <a:lstStyle/>
          <a:p>
            <a:pPr algn="ctr"/>
            <a:r>
              <a:rPr lang="en-US" dirty="0"/>
              <a:t>A BUTTON BAR AT THE BOTTOM OF EACH PAGE ALLOWS USERS TO QUICKLY ACCESS COMMONLY USED functions</a:t>
            </a:r>
          </a:p>
        </p:txBody>
      </p:sp>
      <p:pic>
        <p:nvPicPr>
          <p:cNvPr id="4" name="Picture 3">
            <a:extLst>
              <a:ext uri="{FF2B5EF4-FFF2-40B4-BE49-F238E27FC236}">
                <a16:creationId xmlns:a16="http://schemas.microsoft.com/office/drawing/2014/main" id="{DEE1B0A6-03B5-418C-8C57-E6170E26763F}"/>
              </a:ext>
            </a:extLst>
          </p:cNvPr>
          <p:cNvPicPr>
            <a:picLocks noChangeAspect="1"/>
          </p:cNvPicPr>
          <p:nvPr/>
        </p:nvPicPr>
        <p:blipFill>
          <a:blip r:embed="rId2"/>
          <a:stretch>
            <a:fillRect/>
          </a:stretch>
        </p:blipFill>
        <p:spPr>
          <a:xfrm>
            <a:off x="61283" y="3386041"/>
            <a:ext cx="9021434" cy="428685"/>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3894403213"/>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71009" y="304440"/>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581127" y="387518"/>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26868" y="524573"/>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01877" y="328251"/>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84069" y="905574"/>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3" name="Rectangle 22">
            <a:extLst>
              <a:ext uri="{FF2B5EF4-FFF2-40B4-BE49-F238E27FC236}">
                <a16:creationId xmlns:a16="http://schemas.microsoft.com/office/drawing/2014/main" id="{ED2D7C63-562A-41C7-892E-0C73F5D59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597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BD84BA-DD52-4C8B-AC9C-7B1BDC4D02EE}"/>
              </a:ext>
            </a:extLst>
          </p:cNvPr>
          <p:cNvSpPr>
            <a:spLocks noGrp="1"/>
          </p:cNvSpPr>
          <p:nvPr>
            <p:ph type="title"/>
          </p:nvPr>
        </p:nvSpPr>
        <p:spPr>
          <a:xfrm>
            <a:off x="3682885" y="2414227"/>
            <a:ext cx="4619455" cy="2971801"/>
          </a:xfrm>
          <a:effectLst>
            <a:outerShdw blurRad="50800" dist="38100" dir="13500000" algn="br" rotWithShape="0">
              <a:prstClr val="black">
                <a:alpha val="40000"/>
              </a:prstClr>
            </a:outerShdw>
          </a:effectLst>
        </p:spPr>
        <p:txBody>
          <a:bodyPr vert="horz" lIns="91440" tIns="45720" rIns="91440" bIns="45720" rtlCol="0" anchor="b">
            <a:noAutofit/>
          </a:bodyPr>
          <a:lstStyle/>
          <a:p>
            <a:pPr>
              <a:lnSpc>
                <a:spcPct val="90000"/>
              </a:lnSpc>
            </a:pPr>
            <a:r>
              <a:rPr lang="en-US" sz="4400" b="1" dirty="0">
                <a:solidFill>
                  <a:srgbClr val="FFFF00"/>
                </a:solidFill>
                <a:latin typeface="Angsana New" panose="02020603050405020304" pitchFamily="18" charset="-34"/>
                <a:cs typeface="Angsana New" panose="02020603050405020304" pitchFamily="18" charset="-34"/>
              </a:rPr>
              <a:t>Copy info button</a:t>
            </a:r>
            <a:br>
              <a:rPr lang="en-US" sz="2800" b="1" u="sng" dirty="0"/>
            </a:br>
            <a:br>
              <a:rPr lang="en-US" sz="2800" b="1" u="sng" dirty="0"/>
            </a:br>
            <a:r>
              <a:rPr lang="en-US" sz="2800" b="1" dirty="0"/>
              <a:t>when you have a record that is split into tracts</a:t>
            </a:r>
            <a:br>
              <a:rPr lang="en-US" sz="2800" b="1" dirty="0"/>
            </a:br>
            <a:br>
              <a:rPr lang="en-US" sz="2800" b="1" dirty="0"/>
            </a:br>
            <a:r>
              <a:rPr lang="en-US" sz="2800" b="1" dirty="0"/>
              <a:t>A subdivision is a good example</a:t>
            </a:r>
            <a:br>
              <a:rPr lang="en-US" sz="2800" b="1" dirty="0"/>
            </a:br>
            <a:br>
              <a:rPr lang="en-US" sz="2800" b="1" dirty="0"/>
            </a:br>
            <a:r>
              <a:rPr lang="en-US" sz="2800" b="1" dirty="0"/>
              <a:t>click the BUTTON to copy the current screen</a:t>
            </a:r>
          </a:p>
        </p:txBody>
      </p:sp>
      <p:pic>
        <p:nvPicPr>
          <p:cNvPr id="8" name="Picture 7">
            <a:extLst>
              <a:ext uri="{FF2B5EF4-FFF2-40B4-BE49-F238E27FC236}">
                <a16:creationId xmlns:a16="http://schemas.microsoft.com/office/drawing/2014/main" id="{1541C080-23DF-419C-A734-E5B347F29C45}"/>
              </a:ext>
            </a:extLst>
          </p:cNvPr>
          <p:cNvPicPr>
            <a:picLocks noChangeAspect="1"/>
          </p:cNvPicPr>
          <p:nvPr/>
        </p:nvPicPr>
        <p:blipFill rotWithShape="1">
          <a:blip r:embed="rId2"/>
          <a:srcRect t="1226" r="1" b="1712"/>
          <a:stretch/>
        </p:blipFill>
        <p:spPr>
          <a:xfrm>
            <a:off x="91865" y="650248"/>
            <a:ext cx="3412624" cy="6130928"/>
          </a:xfrm>
          <a:prstGeom prst="rect">
            <a:avLst/>
          </a:prstGeom>
          <a:effectLst>
            <a:innerShdw blurRad="57150" dist="38100" dir="14460000">
              <a:prstClr val="black">
                <a:alpha val="70000"/>
              </a:prstClr>
            </a:innerShdw>
          </a:effectLst>
        </p:spPr>
      </p:pic>
      <p:grpSp>
        <p:nvGrpSpPr>
          <p:cNvPr id="25" name="Group 24">
            <a:extLst>
              <a:ext uri="{FF2B5EF4-FFF2-40B4-BE49-F238E27FC236}">
                <a16:creationId xmlns:a16="http://schemas.microsoft.com/office/drawing/2014/main" id="{6DF25E23-BE15-4E36-A700-59F0CE8C54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3259306"/>
            <a:ext cx="2236395" cy="3208867"/>
            <a:chOff x="9206969" y="2963333"/>
            <a:chExt cx="2981858" cy="3208867"/>
          </a:xfrm>
        </p:grpSpPr>
        <p:cxnSp>
          <p:nvCxnSpPr>
            <p:cNvPr id="26" name="Straight Connector 25">
              <a:extLst>
                <a:ext uri="{FF2B5EF4-FFF2-40B4-BE49-F238E27FC236}">
                  <a16:creationId xmlns:a16="http://schemas.microsoft.com/office/drawing/2014/main" id="{2CE9353A-F333-4305-BED0-D126D75F5D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5D1D327-6D34-4AB1-BBCB-FFD18B927B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3D4CCB5-F27F-4868-B1D4-55D8654F07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55F00F96-8833-4C32-AD31-05286BC800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22EE3D4-FE2C-4B01-BC8C-3CE2C6CC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 name="Picture 5">
            <a:extLst>
              <a:ext uri="{FF2B5EF4-FFF2-40B4-BE49-F238E27FC236}">
                <a16:creationId xmlns:a16="http://schemas.microsoft.com/office/drawing/2014/main" id="{35985B38-D8DC-4E3C-B31D-86957A362523}"/>
              </a:ext>
            </a:extLst>
          </p:cNvPr>
          <p:cNvPicPr>
            <a:picLocks noChangeAspect="1"/>
          </p:cNvPicPr>
          <p:nvPr/>
        </p:nvPicPr>
        <p:blipFill>
          <a:blip r:embed="rId3"/>
          <a:stretch>
            <a:fillRect/>
          </a:stretch>
        </p:blipFill>
        <p:spPr>
          <a:xfrm>
            <a:off x="52157" y="130018"/>
            <a:ext cx="9021434" cy="428685"/>
          </a:xfrm>
          <a:prstGeom prst="rect">
            <a:avLst/>
          </a:prstGeom>
          <a:effectLst>
            <a:innerShdw blurRad="63500" dist="50800" dir="18900000">
              <a:prstClr val="black">
                <a:alpha val="50000"/>
              </a:prstClr>
            </a:innerShdw>
          </a:effectLst>
        </p:spPr>
      </p:pic>
    </p:spTree>
    <p:extLst>
      <p:ext uri="{BB962C8B-B14F-4D97-AF65-F5344CB8AC3E}">
        <p14:creationId xmlns:p14="http://schemas.microsoft.com/office/powerpoint/2010/main" val="1213789389"/>
      </p:ext>
    </p:extLst>
  </p:cSld>
  <p:clrMapOvr>
    <a:masterClrMapping/>
  </p:clrMapOvr>
  <mc:AlternateContent xmlns:mc="http://schemas.openxmlformats.org/markup-compatibility/2006" xmlns:p14="http://schemas.microsoft.com/office/powerpoint/2010/main">
    <mc:Choice Requires="p14">
      <p:transition spd="slow" p14:dur="1250" advTm="7000">
        <p:fade/>
      </p:transition>
    </mc:Choice>
    <mc:Fallback xmlns="">
      <p:transition spd="slow" advTm="7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5D7AFB-96E1-41D7-ABEB-17034696E6FA}"/>
              </a:ext>
            </a:extLst>
          </p:cNvPr>
          <p:cNvSpPr>
            <a:spLocks noGrp="1"/>
          </p:cNvSpPr>
          <p:nvPr>
            <p:ph type="title"/>
          </p:nvPr>
        </p:nvSpPr>
        <p:spPr>
          <a:xfrm>
            <a:off x="0" y="1572755"/>
            <a:ext cx="9144000" cy="428685"/>
          </a:xfrm>
          <a:effectLst>
            <a:outerShdw blurRad="50800" dist="38100" dir="13500000" algn="br" rotWithShape="0">
              <a:prstClr val="black">
                <a:alpha val="40000"/>
              </a:prstClr>
            </a:outerShdw>
          </a:effectLst>
        </p:spPr>
        <p:txBody>
          <a:bodyPr>
            <a:noAutofit/>
          </a:bodyPr>
          <a:lstStyle/>
          <a:p>
            <a:pPr algn="ctr"/>
            <a:r>
              <a:rPr lang="en-US" sz="2700" b="1" dirty="0"/>
              <a:t>Transferring a property is easy</a:t>
            </a:r>
            <a:br>
              <a:rPr lang="en-US" sz="2700" b="1" dirty="0"/>
            </a:br>
            <a:r>
              <a:rPr lang="en-US" sz="2700" b="1" dirty="0"/>
              <a:t>click THE </a:t>
            </a:r>
            <a:r>
              <a:rPr lang="en-US" sz="4400" b="1" dirty="0">
                <a:solidFill>
                  <a:srgbClr val="FFFF00"/>
                </a:solidFill>
                <a:latin typeface="Angsana New" panose="02020603050405020304" pitchFamily="18" charset="-34"/>
                <a:cs typeface="Angsana New" panose="02020603050405020304" pitchFamily="18" charset="-34"/>
              </a:rPr>
              <a:t>transfer </a:t>
            </a:r>
            <a:r>
              <a:rPr lang="en-US" sz="4400" b="1" dirty="0">
                <a:latin typeface="Angsana New" panose="02020603050405020304" pitchFamily="18" charset="-34"/>
                <a:cs typeface="Angsana New" panose="02020603050405020304" pitchFamily="18" charset="-34"/>
              </a:rPr>
              <a:t>button</a:t>
            </a:r>
            <a:br>
              <a:rPr lang="en-US" sz="2700" b="1" u="sng" dirty="0">
                <a:solidFill>
                  <a:schemeClr val="bg1"/>
                </a:solidFill>
              </a:rPr>
            </a:br>
            <a:r>
              <a:rPr lang="en-US" sz="2700" b="1" dirty="0"/>
              <a:t>a sales transfer screen appears</a:t>
            </a:r>
            <a:br>
              <a:rPr lang="en-US" sz="2700" b="1" dirty="0"/>
            </a:br>
            <a:r>
              <a:rPr lang="en-US" sz="2700" b="1" dirty="0"/>
              <a:t>with prefilled data from</a:t>
            </a:r>
            <a:br>
              <a:rPr lang="en-US" sz="2700" b="1" dirty="0"/>
            </a:br>
            <a:r>
              <a:rPr lang="en-US" sz="4400" b="1" dirty="0">
                <a:solidFill>
                  <a:srgbClr val="FFFF00"/>
                </a:solidFill>
                <a:latin typeface="Angsana New" panose="02020603050405020304" pitchFamily="18" charset="-34"/>
                <a:cs typeface="Angsana New" panose="02020603050405020304" pitchFamily="18" charset="-34"/>
              </a:rPr>
              <a:t>info/</a:t>
            </a:r>
            <a:r>
              <a:rPr lang="en-US" sz="4400" b="1" dirty="0" err="1">
                <a:solidFill>
                  <a:srgbClr val="FFFF00"/>
                </a:solidFill>
                <a:latin typeface="Angsana New" panose="02020603050405020304" pitchFamily="18" charset="-34"/>
                <a:cs typeface="Angsana New" panose="02020603050405020304" pitchFamily="18" charset="-34"/>
              </a:rPr>
              <a:t>assmt</a:t>
            </a:r>
            <a:r>
              <a:rPr lang="en-US" sz="4400" b="1" dirty="0">
                <a:solidFill>
                  <a:srgbClr val="FFFF00"/>
                </a:solidFill>
                <a:latin typeface="Angsana New" panose="02020603050405020304" pitchFamily="18" charset="-34"/>
                <a:cs typeface="Angsana New" panose="02020603050405020304" pitchFamily="18" charset="-34"/>
              </a:rPr>
              <a:t> </a:t>
            </a:r>
            <a:r>
              <a:rPr lang="en-US" sz="2700" b="1" dirty="0"/>
              <a:t>screen</a:t>
            </a:r>
          </a:p>
        </p:txBody>
      </p:sp>
      <p:pic>
        <p:nvPicPr>
          <p:cNvPr id="11" name="Picture 10">
            <a:extLst>
              <a:ext uri="{FF2B5EF4-FFF2-40B4-BE49-F238E27FC236}">
                <a16:creationId xmlns:a16="http://schemas.microsoft.com/office/drawing/2014/main" id="{4D7F78F8-12FF-4743-A64A-1B1E59CB93B6}"/>
              </a:ext>
            </a:extLst>
          </p:cNvPr>
          <p:cNvPicPr>
            <a:picLocks noChangeAspect="1"/>
          </p:cNvPicPr>
          <p:nvPr/>
        </p:nvPicPr>
        <p:blipFill>
          <a:blip r:embed="rId2"/>
          <a:stretch>
            <a:fillRect/>
          </a:stretch>
        </p:blipFill>
        <p:spPr>
          <a:xfrm>
            <a:off x="1373456" y="2960064"/>
            <a:ext cx="6505546" cy="3849107"/>
          </a:xfrm>
          <a:prstGeom prst="rect">
            <a:avLst/>
          </a:prstGeom>
          <a:effectLst>
            <a:innerShdw blurRad="63500" dist="50800" dir="16200000">
              <a:prstClr val="black">
                <a:alpha val="50000"/>
              </a:prstClr>
            </a:innerShdw>
          </a:effectLst>
        </p:spPr>
      </p:pic>
      <p:pic>
        <p:nvPicPr>
          <p:cNvPr id="6" name="Picture 5">
            <a:extLst>
              <a:ext uri="{FF2B5EF4-FFF2-40B4-BE49-F238E27FC236}">
                <a16:creationId xmlns:a16="http://schemas.microsoft.com/office/drawing/2014/main" id="{345DAE6D-51B8-489E-9D3A-904E1A167849}"/>
              </a:ext>
            </a:extLst>
          </p:cNvPr>
          <p:cNvPicPr>
            <a:picLocks noChangeAspect="1"/>
          </p:cNvPicPr>
          <p:nvPr/>
        </p:nvPicPr>
        <p:blipFill>
          <a:blip r:embed="rId3"/>
          <a:stretch>
            <a:fillRect/>
          </a:stretch>
        </p:blipFill>
        <p:spPr>
          <a:xfrm>
            <a:off x="61283" y="48829"/>
            <a:ext cx="9021434" cy="428685"/>
          </a:xfrm>
          <a:prstGeom prst="rect">
            <a:avLst/>
          </a:prstGeom>
          <a:effectLst>
            <a:innerShdw blurRad="63500" dist="50800" dir="18900000">
              <a:prstClr val="black">
                <a:alpha val="50000"/>
              </a:prstClr>
            </a:innerShdw>
          </a:effectLst>
        </p:spPr>
      </p:pic>
    </p:spTree>
    <p:extLst>
      <p:ext uri="{BB962C8B-B14F-4D97-AF65-F5344CB8AC3E}">
        <p14:creationId xmlns:p14="http://schemas.microsoft.com/office/powerpoint/2010/main" val="1943648850"/>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7DCF0-0834-456D-A1A6-0E345D62BECD}"/>
              </a:ext>
            </a:extLst>
          </p:cNvPr>
          <p:cNvSpPr>
            <a:spLocks noGrp="1"/>
          </p:cNvSpPr>
          <p:nvPr>
            <p:ph type="title"/>
          </p:nvPr>
        </p:nvSpPr>
        <p:spPr>
          <a:xfrm>
            <a:off x="2999044" y="521523"/>
            <a:ext cx="3145912" cy="567588"/>
          </a:xfrm>
          <a:effectLst>
            <a:outerShdw blurRad="50800" dist="38100" dir="13500000" algn="br" rotWithShape="0">
              <a:prstClr val="black">
                <a:alpha val="40000"/>
              </a:prstClr>
            </a:outerShdw>
          </a:effectLst>
        </p:spPr>
        <p:txBody>
          <a:bodyPr>
            <a:normAutofit fontScale="90000"/>
          </a:bodyPr>
          <a:lstStyle/>
          <a:p>
            <a:pPr algn="ctr"/>
            <a:r>
              <a:rPr lang="en-US" sz="4400" b="1" dirty="0">
                <a:solidFill>
                  <a:srgbClr val="FFFF00"/>
                </a:solidFill>
                <a:latin typeface="Angsana New" panose="02020603050405020304" pitchFamily="18" charset="-34"/>
                <a:cs typeface="Angsana New" panose="02020603050405020304" pitchFamily="18" charset="-34"/>
              </a:rPr>
              <a:t>CAMA BUTTON</a:t>
            </a:r>
            <a:endParaRPr lang="en-US" sz="2000" b="1" dirty="0"/>
          </a:p>
        </p:txBody>
      </p:sp>
      <p:pic>
        <p:nvPicPr>
          <p:cNvPr id="7" name="Picture 6">
            <a:extLst>
              <a:ext uri="{FF2B5EF4-FFF2-40B4-BE49-F238E27FC236}">
                <a16:creationId xmlns:a16="http://schemas.microsoft.com/office/drawing/2014/main" id="{E883489C-C446-420F-92D8-7669FB3D281E}"/>
              </a:ext>
            </a:extLst>
          </p:cNvPr>
          <p:cNvPicPr>
            <a:picLocks noChangeAspect="1"/>
          </p:cNvPicPr>
          <p:nvPr/>
        </p:nvPicPr>
        <p:blipFill>
          <a:blip r:embed="rId2"/>
          <a:stretch>
            <a:fillRect/>
          </a:stretch>
        </p:blipFill>
        <p:spPr>
          <a:xfrm>
            <a:off x="1916082" y="3870802"/>
            <a:ext cx="5311836" cy="2911392"/>
          </a:xfrm>
          <a:prstGeom prst="rect">
            <a:avLst/>
          </a:prstGeom>
          <a:effectLst>
            <a:innerShdw blurRad="63500" dist="50800" dir="16200000">
              <a:prstClr val="black">
                <a:alpha val="50000"/>
              </a:prstClr>
            </a:innerShdw>
          </a:effectLst>
        </p:spPr>
      </p:pic>
      <p:sp>
        <p:nvSpPr>
          <p:cNvPr id="4" name="TextBox 3">
            <a:extLst>
              <a:ext uri="{FF2B5EF4-FFF2-40B4-BE49-F238E27FC236}">
                <a16:creationId xmlns:a16="http://schemas.microsoft.com/office/drawing/2014/main" id="{CA733ED7-9F8B-4BD6-A403-56FA0072349B}"/>
              </a:ext>
            </a:extLst>
          </p:cNvPr>
          <p:cNvSpPr txBox="1"/>
          <p:nvPr/>
        </p:nvSpPr>
        <p:spPr>
          <a:xfrm>
            <a:off x="1317561" y="1011506"/>
            <a:ext cx="7036654" cy="2677656"/>
          </a:xfrm>
          <a:prstGeom prst="rect">
            <a:avLst/>
          </a:prstGeom>
          <a:noFill/>
          <a:effectLst>
            <a:outerShdw blurRad="50800" dist="38100" dir="13500000" algn="br" rotWithShape="0">
              <a:prstClr val="black">
                <a:alpha val="40000"/>
              </a:prstClr>
            </a:outerShdw>
          </a:effectLst>
        </p:spPr>
        <p:txBody>
          <a:bodyPr wrap="square" rtlCol="0">
            <a:spAutoFit/>
          </a:bodyPr>
          <a:lstStyle/>
          <a:p>
            <a:pPr marL="285750" indent="-285750">
              <a:lnSpc>
                <a:spcPct val="150000"/>
              </a:lnSpc>
              <a:buFont typeface="Wingdings" panose="05000000000000000000" pitchFamily="2" charset="2"/>
              <a:buChar char="ü"/>
            </a:pPr>
            <a:r>
              <a:rPr lang="en-US" sz="1600" b="1" dirty="0"/>
              <a:t>USED TO BREAK OUT IMPROVEMENTS TO THE PROPERTY</a:t>
            </a:r>
          </a:p>
          <a:p>
            <a:pPr marL="285750" indent="-285750">
              <a:lnSpc>
                <a:spcPct val="150000"/>
              </a:lnSpc>
              <a:buFont typeface="Wingdings" panose="05000000000000000000" pitchFamily="2" charset="2"/>
              <a:buChar char="ü"/>
            </a:pPr>
            <a:r>
              <a:rPr lang="en-US" sz="1600" b="1" dirty="0"/>
              <a:t>SQUARE FOOTAGE AND OTHER IDENTIFIERS ARE RECORDED</a:t>
            </a:r>
          </a:p>
          <a:p>
            <a:pPr marL="285750" indent="-285750">
              <a:lnSpc>
                <a:spcPct val="150000"/>
              </a:lnSpc>
              <a:buFont typeface="Wingdings" panose="05000000000000000000" pitchFamily="2" charset="2"/>
              <a:buChar char="ü"/>
            </a:pPr>
            <a:r>
              <a:rPr lang="en-US" sz="1600" b="1" dirty="0"/>
              <a:t>CALCULATE THE VALUE OF THE IMPROVEMENT BASED ON THE SQ. FT.</a:t>
            </a:r>
          </a:p>
          <a:p>
            <a:pPr marL="285750" indent="-285750">
              <a:lnSpc>
                <a:spcPct val="150000"/>
              </a:lnSpc>
              <a:buFont typeface="Wingdings" panose="05000000000000000000" pitchFamily="2" charset="2"/>
              <a:buChar char="ü"/>
            </a:pPr>
            <a:r>
              <a:rPr lang="en-US" sz="1600" b="1" dirty="0"/>
              <a:t>A UNIT $PSF VALUE ARRIVES AT A TOTAL IMPROVEMENT VALUE</a:t>
            </a:r>
          </a:p>
          <a:p>
            <a:pPr marL="285750" indent="-285750">
              <a:lnSpc>
                <a:spcPct val="150000"/>
              </a:lnSpc>
              <a:buFont typeface="Wingdings" panose="05000000000000000000" pitchFamily="2" charset="2"/>
              <a:buChar char="ü"/>
            </a:pPr>
            <a:r>
              <a:rPr lang="en-US" sz="1600" b="1" dirty="0"/>
              <a:t>A DEPRECIATION FACTOR CAN ALSO BE APPLIED</a:t>
            </a:r>
          </a:p>
          <a:p>
            <a:pPr marL="285750" indent="-285750">
              <a:buFont typeface="Wingdings" panose="05000000000000000000" pitchFamily="2" charset="2"/>
              <a:buChar char="ü"/>
            </a:pPr>
            <a:r>
              <a:rPr lang="en-US" sz="1600" b="1" dirty="0"/>
              <a:t>VALUES ARE LISTED IN A COMPUTED AREA ON THE WORKSHEET</a:t>
            </a:r>
          </a:p>
          <a:p>
            <a:pPr marL="285750" indent="-285750">
              <a:buFont typeface="Wingdings" panose="05000000000000000000" pitchFamily="2" charset="2"/>
              <a:buChar char="ü"/>
            </a:pPr>
            <a:r>
              <a:rPr lang="en-US" sz="1600" b="1" dirty="0"/>
              <a:t>IF USING VALUES – CLICK THE </a:t>
            </a:r>
            <a:r>
              <a:rPr lang="en-US" sz="1600" b="1" dirty="0">
                <a:solidFill>
                  <a:srgbClr val="FFFF00"/>
                </a:solidFill>
                <a:latin typeface="+mj-lt"/>
                <a:cs typeface="Angsana New" panose="02020603050405020304" pitchFamily="18" charset="-34"/>
              </a:rPr>
              <a:t>COMPUTED VALUES BUTTON</a:t>
            </a:r>
          </a:p>
          <a:p>
            <a:pPr marL="285750" indent="-285750">
              <a:buFont typeface="Wingdings" panose="05000000000000000000" pitchFamily="2" charset="2"/>
              <a:buChar char="ü"/>
            </a:pPr>
            <a:r>
              <a:rPr lang="en-US" sz="1600" b="1" dirty="0"/>
              <a:t>NEW FIGURES WILL BE SENT TO THE ASSESSMENT SCREEN.</a:t>
            </a:r>
            <a:endParaRPr lang="en-CA" sz="1600" dirty="0"/>
          </a:p>
        </p:txBody>
      </p:sp>
      <p:pic>
        <p:nvPicPr>
          <p:cNvPr id="5" name="Picture 4">
            <a:extLst>
              <a:ext uri="{FF2B5EF4-FFF2-40B4-BE49-F238E27FC236}">
                <a16:creationId xmlns:a16="http://schemas.microsoft.com/office/drawing/2014/main" id="{AA450E51-B127-4240-B1B6-0B7C58612E9F}"/>
              </a:ext>
            </a:extLst>
          </p:cNvPr>
          <p:cNvPicPr>
            <a:picLocks noChangeAspect="1"/>
          </p:cNvPicPr>
          <p:nvPr/>
        </p:nvPicPr>
        <p:blipFill>
          <a:blip r:embed="rId3"/>
          <a:stretch>
            <a:fillRect/>
          </a:stretch>
        </p:blipFill>
        <p:spPr>
          <a:xfrm>
            <a:off x="61283" y="85201"/>
            <a:ext cx="9021434" cy="428685"/>
          </a:xfrm>
          <a:prstGeom prst="rect">
            <a:avLst/>
          </a:prstGeom>
          <a:effectLst>
            <a:innerShdw blurRad="63500" dist="50800" dir="18900000">
              <a:prstClr val="black">
                <a:alpha val="50000"/>
              </a:prstClr>
            </a:innerShdw>
          </a:effectLst>
        </p:spPr>
      </p:pic>
    </p:spTree>
    <p:extLst>
      <p:ext uri="{BB962C8B-B14F-4D97-AF65-F5344CB8AC3E}">
        <p14:creationId xmlns:p14="http://schemas.microsoft.com/office/powerpoint/2010/main" val="3040174339"/>
      </p:ext>
    </p:extLst>
  </p:cSld>
  <p:clrMapOvr>
    <a:masterClrMapping/>
  </p:clrMapOvr>
  <mc:AlternateContent xmlns:mc="http://schemas.openxmlformats.org/markup-compatibility/2006" xmlns:p14="http://schemas.microsoft.com/office/powerpoint/2010/main">
    <mc:Choice Requires="p14">
      <p:transition spd="slow" p14:dur="1250" advTm="10000">
        <p:fade/>
      </p:transition>
    </mc:Choice>
    <mc:Fallback xmlns="">
      <p:transition spd="slow"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8" name="Straight Connector 26">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28">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581127" y="91545"/>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30">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26868"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32">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01877" y="32278"/>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34">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84069" y="609601"/>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53" name="Rectangle 36">
            <a:extLst>
              <a:ext uri="{FF2B5EF4-FFF2-40B4-BE49-F238E27FC236}">
                <a16:creationId xmlns:a16="http://schemas.microsoft.com/office/drawing/2014/main" id="{991E317B-75E3-4171-A07A-B263C1D6D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DCCF74-51E2-4740-8A72-A483307EA8BF}"/>
              </a:ext>
            </a:extLst>
          </p:cNvPr>
          <p:cNvSpPr>
            <a:spLocks noGrp="1"/>
          </p:cNvSpPr>
          <p:nvPr>
            <p:ph type="title"/>
          </p:nvPr>
        </p:nvSpPr>
        <p:spPr>
          <a:xfrm>
            <a:off x="5322875" y="-40249"/>
            <a:ext cx="3922735" cy="3028983"/>
          </a:xfrm>
          <a:effectLst>
            <a:outerShdw blurRad="50800" dist="38100" dir="10800000" algn="r" rotWithShape="0">
              <a:prstClr val="black">
                <a:alpha val="40000"/>
              </a:prstClr>
            </a:outerShdw>
          </a:effectLst>
        </p:spPr>
        <p:txBody>
          <a:bodyPr vert="horz" lIns="91440" tIns="45720" rIns="91440" bIns="45720" rtlCol="0" anchor="b">
            <a:normAutofit/>
          </a:bodyPr>
          <a:lstStyle/>
          <a:p>
            <a:pPr>
              <a:lnSpc>
                <a:spcPct val="90000"/>
              </a:lnSpc>
            </a:pPr>
            <a:r>
              <a:rPr lang="en-US" sz="4400" b="1" dirty="0">
                <a:solidFill>
                  <a:srgbClr val="FFFF00"/>
                </a:solidFill>
                <a:latin typeface="Angsana New" panose="02020603050405020304" pitchFamily="18" charset="-34"/>
                <a:cs typeface="Angsana New" panose="02020603050405020304" pitchFamily="18" charset="-34"/>
              </a:rPr>
              <a:t>Assess Right pro </a:t>
            </a:r>
            <a:r>
              <a:rPr lang="en-US" sz="2800" b="1" dirty="0">
                <a:solidFill>
                  <a:srgbClr val="FFFFFF"/>
                </a:solidFill>
              </a:rPr>
              <a:t>will alert you</a:t>
            </a:r>
            <a:br>
              <a:rPr lang="en-US" sz="2800" b="1" dirty="0">
                <a:solidFill>
                  <a:srgbClr val="FFFFFF"/>
                </a:solidFill>
              </a:rPr>
            </a:br>
            <a:r>
              <a:rPr lang="en-US" sz="2800" b="1" dirty="0">
                <a:solidFill>
                  <a:srgbClr val="FFFFFF"/>
                </a:solidFill>
              </a:rPr>
              <a:t>to what tax year you are accessing</a:t>
            </a:r>
            <a:endParaRPr lang="en-US" sz="3000" b="1" dirty="0">
              <a:solidFill>
                <a:srgbClr val="FFFFFF"/>
              </a:solidFill>
            </a:endParaRPr>
          </a:p>
        </p:txBody>
      </p:sp>
      <p:sp useBgFill="1">
        <p:nvSpPr>
          <p:cNvPr id="54" name="Snip Diagonal Corner Rectangle 6">
            <a:extLst>
              <a:ext uri="{FF2B5EF4-FFF2-40B4-BE49-F238E27FC236}">
                <a16:creationId xmlns:a16="http://schemas.microsoft.com/office/drawing/2014/main" id="{4A9B19C2-B29A-4924-9E7E-6FBF17F58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500" y="620722"/>
            <a:ext cx="4814083" cy="5286838"/>
          </a:xfrm>
          <a:prstGeom prst="snip2DiagRect">
            <a:avLst>
              <a:gd name="adj1" fmla="val 10973"/>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FC73DB3-E96E-4E73-8850-4FC7D2C6F03A}"/>
              </a:ext>
            </a:extLst>
          </p:cNvPr>
          <p:cNvPicPr>
            <a:picLocks noChangeAspect="1"/>
          </p:cNvPicPr>
          <p:nvPr/>
        </p:nvPicPr>
        <p:blipFill rotWithShape="1">
          <a:blip r:embed="rId3"/>
          <a:srcRect l="36666" r="1" b="1"/>
          <a:stretch/>
        </p:blipFill>
        <p:spPr>
          <a:xfrm>
            <a:off x="825912" y="1731213"/>
            <a:ext cx="4087828" cy="3065855"/>
          </a:xfrm>
          <a:prstGeom prst="rect">
            <a:avLst/>
          </a:prstGeom>
          <a:effectLst>
            <a:innerShdw blurRad="63500" dist="50800" dir="16200000">
              <a:prstClr val="black">
                <a:alpha val="50000"/>
              </a:prstClr>
            </a:innerShdw>
          </a:effectLst>
        </p:spPr>
      </p:pic>
      <p:grpSp>
        <p:nvGrpSpPr>
          <p:cNvPr id="55" name="Group 40">
            <a:extLst>
              <a:ext uri="{FF2B5EF4-FFF2-40B4-BE49-F238E27FC236}">
                <a16:creationId xmlns:a16="http://schemas.microsoft.com/office/drawing/2014/main" id="{34C85634-D5F5-4047-8F35-F4B1F50AB1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42" name="Straight Connector 41">
              <a:extLst>
                <a:ext uri="{FF2B5EF4-FFF2-40B4-BE49-F238E27FC236}">
                  <a16:creationId xmlns:a16="http://schemas.microsoft.com/office/drawing/2014/main" id="{1224BF71-948F-411D-AA79-8B2315715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434B4526-E715-4199-A597-CD757CB4A0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35E295A6-48D5-4F9E-A32C-5D87EAA5E7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E10BF5B3-9260-4D36-BB24-07BC414B9D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AAE0C886-FA2E-4E7C-BC00-8397AAEC86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71900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7C1F1-B13A-481F-8DB4-2357A08D45B8}"/>
              </a:ext>
            </a:extLst>
          </p:cNvPr>
          <p:cNvSpPr>
            <a:spLocks noGrp="1"/>
          </p:cNvSpPr>
          <p:nvPr>
            <p:ph type="title"/>
          </p:nvPr>
        </p:nvSpPr>
        <p:spPr>
          <a:xfrm>
            <a:off x="1146555" y="772106"/>
            <a:ext cx="7168326" cy="801189"/>
          </a:xfrm>
          <a:effectLst>
            <a:outerShdw blurRad="50800" dist="38100" dir="13500000" algn="br" rotWithShape="0">
              <a:prstClr val="black">
                <a:alpha val="40000"/>
              </a:prstClr>
            </a:outerShdw>
          </a:effectLst>
        </p:spPr>
        <p:txBody>
          <a:bodyPr>
            <a:normAutofit fontScale="90000"/>
          </a:bodyPr>
          <a:lstStyle/>
          <a:p>
            <a:pPr algn="ctr"/>
            <a:r>
              <a:rPr lang="en-US" sz="4900" b="1" dirty="0">
                <a:solidFill>
                  <a:srgbClr val="FFFF00"/>
                </a:solidFill>
                <a:latin typeface="Angsana New" panose="02020603050405020304" pitchFamily="18" charset="-34"/>
                <a:cs typeface="Angsana New" panose="02020603050405020304" pitchFamily="18" charset="-34"/>
              </a:rPr>
              <a:t>map button</a:t>
            </a:r>
            <a:br>
              <a:rPr lang="en-US" sz="1600" b="1" u="sng" dirty="0">
                <a:solidFill>
                  <a:schemeClr val="bg1"/>
                </a:solidFill>
              </a:rPr>
            </a:br>
            <a:r>
              <a:rPr lang="en-US" sz="2200" b="1" dirty="0"/>
              <a:t> BRINGS up google </a:t>
            </a:r>
            <a:r>
              <a:rPr lang="en-US" sz="2200" b="1" dirty="0" err="1"/>
              <a:t>mapS</a:t>
            </a:r>
            <a:br>
              <a:rPr lang="en-US" sz="2200" b="1" dirty="0"/>
            </a:br>
            <a:r>
              <a:rPr lang="en-US" sz="2200" b="1" dirty="0"/>
              <a:t>showing the location of the selected parcel.</a:t>
            </a:r>
          </a:p>
        </p:txBody>
      </p:sp>
      <p:pic>
        <p:nvPicPr>
          <p:cNvPr id="4" name="Picture 3">
            <a:extLst>
              <a:ext uri="{FF2B5EF4-FFF2-40B4-BE49-F238E27FC236}">
                <a16:creationId xmlns:a16="http://schemas.microsoft.com/office/drawing/2014/main" id="{6229EE86-F0F6-46F7-B157-A4DA78DF5B26}"/>
              </a:ext>
            </a:extLst>
          </p:cNvPr>
          <p:cNvPicPr>
            <a:picLocks noChangeAspect="1"/>
          </p:cNvPicPr>
          <p:nvPr/>
        </p:nvPicPr>
        <p:blipFill>
          <a:blip r:embed="rId2"/>
          <a:stretch>
            <a:fillRect/>
          </a:stretch>
        </p:blipFill>
        <p:spPr>
          <a:xfrm>
            <a:off x="773431" y="1970934"/>
            <a:ext cx="7597137" cy="4757255"/>
          </a:xfrm>
          <a:prstGeom prst="rect">
            <a:avLst/>
          </a:prstGeom>
          <a:effectLst>
            <a:innerShdw blurRad="63500" dist="50800" dir="16200000">
              <a:prstClr val="black">
                <a:alpha val="50000"/>
              </a:prstClr>
            </a:innerShdw>
          </a:effectLst>
        </p:spPr>
      </p:pic>
      <p:pic>
        <p:nvPicPr>
          <p:cNvPr id="5" name="Picture 4">
            <a:extLst>
              <a:ext uri="{FF2B5EF4-FFF2-40B4-BE49-F238E27FC236}">
                <a16:creationId xmlns:a16="http://schemas.microsoft.com/office/drawing/2014/main" id="{3E0C4D52-205D-4D9D-9AE2-8CC2A3A9B5AA}"/>
              </a:ext>
            </a:extLst>
          </p:cNvPr>
          <p:cNvPicPr>
            <a:picLocks noChangeAspect="1"/>
          </p:cNvPicPr>
          <p:nvPr/>
        </p:nvPicPr>
        <p:blipFill>
          <a:blip r:embed="rId3"/>
          <a:stretch>
            <a:fillRect/>
          </a:stretch>
        </p:blipFill>
        <p:spPr>
          <a:xfrm>
            <a:off x="52157" y="130018"/>
            <a:ext cx="9021434" cy="428685"/>
          </a:xfrm>
          <a:prstGeom prst="rect">
            <a:avLst/>
          </a:prstGeom>
          <a:effectLst>
            <a:innerShdw blurRad="63500" dist="50800" dir="18900000">
              <a:prstClr val="black">
                <a:alpha val="50000"/>
              </a:prstClr>
            </a:innerShdw>
          </a:effectLst>
        </p:spPr>
      </p:pic>
    </p:spTree>
    <p:extLst>
      <p:ext uri="{BB962C8B-B14F-4D97-AF65-F5344CB8AC3E}">
        <p14:creationId xmlns:p14="http://schemas.microsoft.com/office/powerpoint/2010/main" val="318164934"/>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027C5-199C-4285-93EA-A5893BD5C6E2}"/>
              </a:ext>
            </a:extLst>
          </p:cNvPr>
          <p:cNvSpPr>
            <a:spLocks noGrp="1"/>
          </p:cNvSpPr>
          <p:nvPr>
            <p:ph type="title"/>
          </p:nvPr>
        </p:nvSpPr>
        <p:spPr>
          <a:xfrm>
            <a:off x="0" y="832062"/>
            <a:ext cx="9144000" cy="505097"/>
          </a:xfrm>
          <a:effectLst>
            <a:outerShdw blurRad="50800" dist="38100" dir="13500000" algn="br" rotWithShape="0">
              <a:prstClr val="black">
                <a:alpha val="40000"/>
              </a:prstClr>
            </a:outerShdw>
          </a:effectLst>
        </p:spPr>
        <p:txBody>
          <a:bodyPr>
            <a:noAutofit/>
          </a:bodyPr>
          <a:lstStyle/>
          <a:p>
            <a:pPr algn="ctr"/>
            <a:r>
              <a:rPr lang="en-US" sz="4400" b="1" dirty="0">
                <a:solidFill>
                  <a:srgbClr val="FFFF00"/>
                </a:solidFill>
                <a:latin typeface="Angsana New" panose="02020603050405020304" pitchFamily="18" charset="-34"/>
                <a:cs typeface="Angsana New" panose="02020603050405020304" pitchFamily="18" charset="-34"/>
              </a:rPr>
              <a:t>Web info tab</a:t>
            </a:r>
            <a:br>
              <a:rPr lang="en-US" sz="2800" b="1" dirty="0">
                <a:solidFill>
                  <a:srgbClr val="FFFF00"/>
                </a:solidFill>
              </a:rPr>
            </a:br>
            <a:r>
              <a:rPr lang="en-US" sz="2800" b="1" dirty="0">
                <a:solidFill>
                  <a:srgbClr val="FFFF00"/>
                </a:solidFill>
              </a:rPr>
              <a:t> </a:t>
            </a:r>
            <a:r>
              <a:rPr lang="en-US" sz="2800" b="1" dirty="0"/>
              <a:t>DISPLAYS THE PARCEL ON YOUR qpublic WEB PAGE</a:t>
            </a:r>
          </a:p>
        </p:txBody>
      </p:sp>
      <p:pic>
        <p:nvPicPr>
          <p:cNvPr id="6" name="Picture 5">
            <a:extLst>
              <a:ext uri="{FF2B5EF4-FFF2-40B4-BE49-F238E27FC236}">
                <a16:creationId xmlns:a16="http://schemas.microsoft.com/office/drawing/2014/main" id="{8EC9ED01-EC3A-4103-9996-50DC26E00705}"/>
              </a:ext>
            </a:extLst>
          </p:cNvPr>
          <p:cNvPicPr>
            <a:picLocks noChangeAspect="1"/>
          </p:cNvPicPr>
          <p:nvPr/>
        </p:nvPicPr>
        <p:blipFill>
          <a:blip r:embed="rId2"/>
          <a:stretch>
            <a:fillRect/>
          </a:stretch>
        </p:blipFill>
        <p:spPr>
          <a:xfrm>
            <a:off x="771091" y="1765081"/>
            <a:ext cx="7601817" cy="4962901"/>
          </a:xfrm>
          <a:prstGeom prst="rect">
            <a:avLst/>
          </a:prstGeom>
          <a:effectLst>
            <a:innerShdw blurRad="63500" dist="50800" dir="16200000">
              <a:prstClr val="black">
                <a:alpha val="50000"/>
              </a:prstClr>
            </a:innerShdw>
          </a:effectLst>
        </p:spPr>
      </p:pic>
      <p:pic>
        <p:nvPicPr>
          <p:cNvPr id="5" name="Picture 4">
            <a:extLst>
              <a:ext uri="{FF2B5EF4-FFF2-40B4-BE49-F238E27FC236}">
                <a16:creationId xmlns:a16="http://schemas.microsoft.com/office/drawing/2014/main" id="{DD7BBF2A-CB7A-4AE4-BAFF-6C7E41F038C9}"/>
              </a:ext>
            </a:extLst>
          </p:cNvPr>
          <p:cNvPicPr>
            <a:picLocks noChangeAspect="1"/>
          </p:cNvPicPr>
          <p:nvPr/>
        </p:nvPicPr>
        <p:blipFill>
          <a:blip r:embed="rId3"/>
          <a:stretch>
            <a:fillRect/>
          </a:stretch>
        </p:blipFill>
        <p:spPr>
          <a:xfrm>
            <a:off x="52157" y="130018"/>
            <a:ext cx="9021434" cy="428685"/>
          </a:xfrm>
          <a:prstGeom prst="rect">
            <a:avLst/>
          </a:prstGeom>
          <a:effectLst>
            <a:innerShdw blurRad="63500" dist="50800" dir="18900000">
              <a:prstClr val="black">
                <a:alpha val="50000"/>
              </a:prstClr>
            </a:innerShdw>
          </a:effectLst>
        </p:spPr>
      </p:pic>
    </p:spTree>
    <p:extLst>
      <p:ext uri="{BB962C8B-B14F-4D97-AF65-F5344CB8AC3E}">
        <p14:creationId xmlns:p14="http://schemas.microsoft.com/office/powerpoint/2010/main" val="3565311941"/>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71009" y="3132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581127" y="396345"/>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26868" y="5334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01877" y="337078"/>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84069" y="914401"/>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3" name="Rectangle 22">
            <a:extLst>
              <a:ext uri="{FF2B5EF4-FFF2-40B4-BE49-F238E27FC236}">
                <a16:creationId xmlns:a16="http://schemas.microsoft.com/office/drawing/2014/main" id="{762362DE-7747-4D8B-99FA-8E36F0B15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480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834B38-8912-4250-BC2C-56975693000A}"/>
              </a:ext>
            </a:extLst>
          </p:cNvPr>
          <p:cNvSpPr>
            <a:spLocks noGrp="1"/>
          </p:cNvSpPr>
          <p:nvPr>
            <p:ph type="title"/>
          </p:nvPr>
        </p:nvSpPr>
        <p:spPr>
          <a:xfrm>
            <a:off x="5354007" y="720806"/>
            <a:ext cx="3851528" cy="1880994"/>
          </a:xfrm>
          <a:effectLst>
            <a:outerShdw blurRad="50800" dist="38100" dir="13500000" algn="br" rotWithShape="0">
              <a:prstClr val="black">
                <a:alpha val="40000"/>
              </a:prstClr>
            </a:outerShdw>
          </a:effectLst>
        </p:spPr>
        <p:txBody>
          <a:bodyPr vert="horz" lIns="91440" tIns="45720" rIns="91440" bIns="45720" rtlCol="0" anchor="b">
            <a:normAutofit fontScale="90000"/>
          </a:bodyPr>
          <a:lstStyle/>
          <a:p>
            <a:pPr>
              <a:lnSpc>
                <a:spcPct val="90000"/>
              </a:lnSpc>
            </a:pPr>
            <a:r>
              <a:rPr lang="en-US" sz="4900" b="1" dirty="0">
                <a:solidFill>
                  <a:srgbClr val="FFFF00"/>
                </a:solidFill>
                <a:latin typeface="Angsana New" panose="02020603050405020304" pitchFamily="18" charset="-34"/>
                <a:cs typeface="Angsana New" panose="02020603050405020304" pitchFamily="18" charset="-34"/>
              </a:rPr>
              <a:t>Print BUTTON</a:t>
            </a:r>
            <a:br>
              <a:rPr lang="en-US" sz="2800" b="1" u="sng" dirty="0"/>
            </a:br>
            <a:br>
              <a:rPr lang="en-US" sz="2800" b="1" u="sng" dirty="0"/>
            </a:br>
            <a:r>
              <a:rPr lang="en-US" sz="2800" b="1" dirty="0"/>
              <a:t>prints a data sheet</a:t>
            </a:r>
            <a:br>
              <a:rPr lang="en-US" sz="2800" b="1" dirty="0"/>
            </a:br>
            <a:r>
              <a:rPr lang="en-US" sz="2800" b="1" dirty="0"/>
              <a:t>for current property with no sketch.</a:t>
            </a:r>
          </a:p>
        </p:txBody>
      </p:sp>
      <p:pic>
        <p:nvPicPr>
          <p:cNvPr id="8" name="Picture 7">
            <a:extLst>
              <a:ext uri="{FF2B5EF4-FFF2-40B4-BE49-F238E27FC236}">
                <a16:creationId xmlns:a16="http://schemas.microsoft.com/office/drawing/2014/main" id="{85DF6F40-EEC1-4F17-87E0-0138BFD15EFB}"/>
              </a:ext>
            </a:extLst>
          </p:cNvPr>
          <p:cNvPicPr>
            <a:picLocks noChangeAspect="1"/>
          </p:cNvPicPr>
          <p:nvPr/>
        </p:nvPicPr>
        <p:blipFill>
          <a:blip r:embed="rId2"/>
          <a:stretch>
            <a:fillRect/>
          </a:stretch>
        </p:blipFill>
        <p:spPr>
          <a:xfrm>
            <a:off x="158463" y="723249"/>
            <a:ext cx="5061599" cy="5801258"/>
          </a:xfrm>
          <a:prstGeom prst="rect">
            <a:avLst/>
          </a:prstGeom>
          <a:ln w="15875">
            <a:solidFill>
              <a:srgbClr val="FFFFFF">
                <a:alpha val="40000"/>
              </a:srgbClr>
            </a:solidFill>
          </a:ln>
          <a:effectLst>
            <a:innerShdw blurRad="63500" dist="50800" dir="16200000">
              <a:prstClr val="black">
                <a:alpha val="50000"/>
              </a:prstClr>
            </a:innerShdw>
          </a:effectLst>
        </p:spPr>
      </p:pic>
      <p:grpSp>
        <p:nvGrpSpPr>
          <p:cNvPr id="25" name="Group 24">
            <a:extLst>
              <a:ext uri="{FF2B5EF4-FFF2-40B4-BE49-F238E27FC236}">
                <a16:creationId xmlns:a16="http://schemas.microsoft.com/office/drawing/2014/main" id="{25123E6E-F713-4254-A6BF-358CC8EC6C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3268133"/>
            <a:ext cx="2236395" cy="3208867"/>
            <a:chOff x="9206969" y="2963333"/>
            <a:chExt cx="2981858" cy="3208867"/>
          </a:xfrm>
        </p:grpSpPr>
        <p:cxnSp>
          <p:nvCxnSpPr>
            <p:cNvPr id="26" name="Straight Connector 25">
              <a:extLst>
                <a:ext uri="{FF2B5EF4-FFF2-40B4-BE49-F238E27FC236}">
                  <a16:creationId xmlns:a16="http://schemas.microsoft.com/office/drawing/2014/main" id="{2F690FE0-5412-4598-8AD6-769BB36E2C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B4850BB6-6709-408E-BEFD-24DC5E3C29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4A03B410-983E-40D8-A4EA-2BB747CB00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12B92421-6A58-4A51-AB7D-B97EA85E30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9D092B0B-C6FB-4CDC-ABE8-5C817CAC69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8" name="Picture 17">
            <a:extLst>
              <a:ext uri="{FF2B5EF4-FFF2-40B4-BE49-F238E27FC236}">
                <a16:creationId xmlns:a16="http://schemas.microsoft.com/office/drawing/2014/main" id="{26AE6496-E2AF-4506-9C2C-779A3D2402E2}"/>
              </a:ext>
            </a:extLst>
          </p:cNvPr>
          <p:cNvPicPr>
            <a:picLocks noChangeAspect="1"/>
          </p:cNvPicPr>
          <p:nvPr/>
        </p:nvPicPr>
        <p:blipFill>
          <a:blip r:embed="rId3"/>
          <a:stretch>
            <a:fillRect/>
          </a:stretch>
        </p:blipFill>
        <p:spPr>
          <a:xfrm>
            <a:off x="52157" y="130018"/>
            <a:ext cx="9021434" cy="428685"/>
          </a:xfrm>
          <a:prstGeom prst="rect">
            <a:avLst/>
          </a:prstGeom>
          <a:effectLst>
            <a:innerShdw blurRad="63500" dist="50800" dir="18900000">
              <a:prstClr val="black">
                <a:alpha val="50000"/>
              </a:prstClr>
            </a:innerShdw>
          </a:effectLst>
        </p:spPr>
      </p:pic>
    </p:spTree>
    <p:extLst>
      <p:ext uri="{BB962C8B-B14F-4D97-AF65-F5344CB8AC3E}">
        <p14:creationId xmlns:p14="http://schemas.microsoft.com/office/powerpoint/2010/main" val="1496375716"/>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1AC0B-D77E-4EFB-B149-D4AE05533E51}"/>
              </a:ext>
            </a:extLst>
          </p:cNvPr>
          <p:cNvSpPr>
            <a:spLocks noGrp="1"/>
          </p:cNvSpPr>
          <p:nvPr>
            <p:ph type="title"/>
          </p:nvPr>
        </p:nvSpPr>
        <p:spPr>
          <a:xfrm>
            <a:off x="0" y="820783"/>
            <a:ext cx="9144000" cy="644433"/>
          </a:xfrm>
        </p:spPr>
        <p:txBody>
          <a:bodyPr>
            <a:noAutofit/>
          </a:bodyPr>
          <a:lstStyle/>
          <a:p>
            <a:pPr algn="ctr"/>
            <a:r>
              <a:rPr lang="en-US" sz="4400" b="1" dirty="0">
                <a:solidFill>
                  <a:srgbClr val="FFFF00"/>
                </a:solidFill>
                <a:latin typeface="Angsana New" panose="02020603050405020304" pitchFamily="18" charset="-34"/>
                <a:cs typeface="Angsana New" panose="02020603050405020304" pitchFamily="18" charset="-34"/>
              </a:rPr>
              <a:t>Print w/sketch</a:t>
            </a:r>
            <a:br>
              <a:rPr lang="en-US" sz="2800" b="1" u="sng" dirty="0">
                <a:solidFill>
                  <a:schemeClr val="bg1"/>
                </a:solidFill>
              </a:rPr>
            </a:br>
            <a:r>
              <a:rPr lang="en-US" sz="2800" b="1" dirty="0">
                <a:solidFill>
                  <a:schemeClr val="bg1"/>
                </a:solidFill>
              </a:rPr>
              <a:t> </a:t>
            </a:r>
            <a:r>
              <a:rPr lang="en-US" sz="2800" b="1" dirty="0"/>
              <a:t>will print both a data sheet and sketch</a:t>
            </a:r>
          </a:p>
        </p:txBody>
      </p:sp>
      <p:pic>
        <p:nvPicPr>
          <p:cNvPr id="16" name="Content Placeholder 15">
            <a:extLst>
              <a:ext uri="{FF2B5EF4-FFF2-40B4-BE49-F238E27FC236}">
                <a16:creationId xmlns:a16="http://schemas.microsoft.com/office/drawing/2014/main" id="{DF480BC5-0188-45A5-9AE2-336F7692E5E6}"/>
              </a:ext>
            </a:extLst>
          </p:cNvPr>
          <p:cNvPicPr>
            <a:picLocks noGrp="1" noChangeAspect="1"/>
          </p:cNvPicPr>
          <p:nvPr>
            <p:ph sz="quarter" idx="4"/>
          </p:nvPr>
        </p:nvPicPr>
        <p:blipFill>
          <a:blip r:embed="rId2"/>
          <a:stretch>
            <a:fillRect/>
          </a:stretch>
        </p:blipFill>
        <p:spPr>
          <a:xfrm>
            <a:off x="4488734" y="1918980"/>
            <a:ext cx="4481601" cy="4276173"/>
          </a:xfrm>
          <a:effectLst>
            <a:innerShdw blurRad="63500" dist="50800" dir="16200000">
              <a:prstClr val="black">
                <a:alpha val="50000"/>
              </a:prstClr>
            </a:innerShdw>
          </a:effectLst>
        </p:spPr>
      </p:pic>
      <p:pic>
        <p:nvPicPr>
          <p:cNvPr id="12" name="Content Placeholder 11">
            <a:extLst>
              <a:ext uri="{FF2B5EF4-FFF2-40B4-BE49-F238E27FC236}">
                <a16:creationId xmlns:a16="http://schemas.microsoft.com/office/drawing/2014/main" id="{B63B60F9-CED7-4534-BF89-7CBDED7F57E0}"/>
              </a:ext>
            </a:extLst>
          </p:cNvPr>
          <p:cNvPicPr>
            <a:picLocks noGrp="1" noChangeAspect="1"/>
          </p:cNvPicPr>
          <p:nvPr>
            <p:ph sz="half" idx="13"/>
          </p:nvPr>
        </p:nvPicPr>
        <p:blipFill>
          <a:blip r:embed="rId3"/>
          <a:stretch>
            <a:fillRect/>
          </a:stretch>
        </p:blipFill>
        <p:spPr>
          <a:xfrm>
            <a:off x="424770" y="1916163"/>
            <a:ext cx="3726535" cy="4276172"/>
          </a:xfrm>
          <a:prstGeom prst="rect">
            <a:avLst/>
          </a:prstGeom>
          <a:effectLst>
            <a:innerShdw blurRad="63500" dist="50800" dir="16200000">
              <a:prstClr val="black">
                <a:alpha val="50000"/>
              </a:prstClr>
            </a:innerShdw>
          </a:effectLst>
        </p:spPr>
      </p:pic>
      <p:pic>
        <p:nvPicPr>
          <p:cNvPr id="6" name="Picture 5">
            <a:extLst>
              <a:ext uri="{FF2B5EF4-FFF2-40B4-BE49-F238E27FC236}">
                <a16:creationId xmlns:a16="http://schemas.microsoft.com/office/drawing/2014/main" id="{427A7D00-F756-46A2-9121-86741AE76AF3}"/>
              </a:ext>
            </a:extLst>
          </p:cNvPr>
          <p:cNvPicPr>
            <a:picLocks noChangeAspect="1"/>
          </p:cNvPicPr>
          <p:nvPr/>
        </p:nvPicPr>
        <p:blipFill>
          <a:blip r:embed="rId4"/>
          <a:stretch>
            <a:fillRect/>
          </a:stretch>
        </p:blipFill>
        <p:spPr>
          <a:xfrm>
            <a:off x="52157" y="130018"/>
            <a:ext cx="9021434" cy="428685"/>
          </a:xfrm>
          <a:prstGeom prst="rect">
            <a:avLst/>
          </a:prstGeom>
          <a:effectLst>
            <a:innerShdw blurRad="63500" dist="50800" dir="18900000">
              <a:prstClr val="black">
                <a:alpha val="50000"/>
              </a:prstClr>
            </a:innerShdw>
          </a:effectLst>
        </p:spPr>
      </p:pic>
    </p:spTree>
    <p:extLst>
      <p:ext uri="{BB962C8B-B14F-4D97-AF65-F5344CB8AC3E}">
        <p14:creationId xmlns:p14="http://schemas.microsoft.com/office/powerpoint/2010/main" val="275875230"/>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033A6-8BCE-454A-B4BA-347E89F0BBBD}"/>
              </a:ext>
            </a:extLst>
          </p:cNvPr>
          <p:cNvSpPr>
            <a:spLocks noGrp="1"/>
          </p:cNvSpPr>
          <p:nvPr>
            <p:ph type="title"/>
          </p:nvPr>
        </p:nvSpPr>
        <p:spPr>
          <a:xfrm>
            <a:off x="385569" y="79687"/>
            <a:ext cx="3187337" cy="1036320"/>
          </a:xfrm>
          <a:effectLst>
            <a:outerShdw blurRad="50800" dist="38100" dir="13500000" algn="br" rotWithShape="0">
              <a:prstClr val="black">
                <a:alpha val="40000"/>
              </a:prstClr>
            </a:outerShdw>
          </a:effectLst>
        </p:spPr>
        <p:txBody>
          <a:bodyPr>
            <a:normAutofit/>
          </a:bodyPr>
          <a:lstStyle/>
          <a:p>
            <a:pPr algn="ctr"/>
            <a:r>
              <a:rPr lang="en-US" sz="4400" b="1" dirty="0">
                <a:solidFill>
                  <a:srgbClr val="FFFF00"/>
                </a:solidFill>
                <a:latin typeface="Angsana New" panose="02020603050405020304" pitchFamily="18" charset="-34"/>
                <a:cs typeface="Angsana New" panose="02020603050405020304" pitchFamily="18" charset="-34"/>
              </a:rPr>
              <a:t>View sales</a:t>
            </a:r>
          </a:p>
        </p:txBody>
      </p:sp>
      <p:pic>
        <p:nvPicPr>
          <p:cNvPr id="5" name="Content Placeholder 4">
            <a:extLst>
              <a:ext uri="{FF2B5EF4-FFF2-40B4-BE49-F238E27FC236}">
                <a16:creationId xmlns:a16="http://schemas.microsoft.com/office/drawing/2014/main" id="{9886DC27-6687-434A-BDF4-A508354D1BDF}"/>
              </a:ext>
            </a:extLst>
          </p:cNvPr>
          <p:cNvPicPr>
            <a:picLocks noGrp="1" noChangeAspect="1"/>
          </p:cNvPicPr>
          <p:nvPr>
            <p:ph idx="1"/>
          </p:nvPr>
        </p:nvPicPr>
        <p:blipFill>
          <a:blip r:embed="rId2"/>
          <a:stretch>
            <a:fillRect/>
          </a:stretch>
        </p:blipFill>
        <p:spPr>
          <a:xfrm>
            <a:off x="561565" y="4959780"/>
            <a:ext cx="7862285" cy="1815308"/>
          </a:xfrm>
          <a:effectLst>
            <a:innerShdw blurRad="63500" dist="50800" dir="16200000">
              <a:prstClr val="black">
                <a:alpha val="50000"/>
              </a:prstClr>
            </a:innerShdw>
          </a:effectLst>
        </p:spPr>
      </p:pic>
      <p:pic>
        <p:nvPicPr>
          <p:cNvPr id="7" name="Picture 6">
            <a:extLst>
              <a:ext uri="{FF2B5EF4-FFF2-40B4-BE49-F238E27FC236}">
                <a16:creationId xmlns:a16="http://schemas.microsoft.com/office/drawing/2014/main" id="{4576E724-F394-41B3-8FC3-1286A9C59EC3}"/>
              </a:ext>
            </a:extLst>
          </p:cNvPr>
          <p:cNvPicPr>
            <a:picLocks noChangeAspect="1"/>
          </p:cNvPicPr>
          <p:nvPr/>
        </p:nvPicPr>
        <p:blipFill>
          <a:blip r:embed="rId3"/>
          <a:stretch>
            <a:fillRect/>
          </a:stretch>
        </p:blipFill>
        <p:spPr>
          <a:xfrm>
            <a:off x="4263615" y="156755"/>
            <a:ext cx="4103741" cy="4660754"/>
          </a:xfrm>
          <a:prstGeom prst="rect">
            <a:avLst/>
          </a:prstGeom>
          <a:effectLst>
            <a:innerShdw blurRad="63500" dist="50800" dir="16200000">
              <a:prstClr val="black">
                <a:alpha val="50000"/>
              </a:prstClr>
            </a:innerShdw>
          </a:effectLst>
        </p:spPr>
      </p:pic>
      <p:pic>
        <p:nvPicPr>
          <p:cNvPr id="6" name="Picture 5">
            <a:extLst>
              <a:ext uri="{FF2B5EF4-FFF2-40B4-BE49-F238E27FC236}">
                <a16:creationId xmlns:a16="http://schemas.microsoft.com/office/drawing/2014/main" id="{6A377242-A9BD-416F-8F8C-9D4FD0F7BBBE}"/>
              </a:ext>
            </a:extLst>
          </p:cNvPr>
          <p:cNvPicPr>
            <a:picLocks noChangeAspect="1"/>
          </p:cNvPicPr>
          <p:nvPr/>
        </p:nvPicPr>
        <p:blipFill>
          <a:blip r:embed="rId4"/>
          <a:stretch>
            <a:fillRect/>
          </a:stretch>
        </p:blipFill>
        <p:spPr>
          <a:xfrm>
            <a:off x="921641" y="1093278"/>
            <a:ext cx="2266950" cy="2886075"/>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498118748"/>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581127" y="91545"/>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26868"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01877" y="32278"/>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84069" y="609601"/>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991E317B-75E3-4171-A07A-B263C1D6D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D6B4CA-C0F5-4A47-95BB-39C36008DCB7}"/>
              </a:ext>
            </a:extLst>
          </p:cNvPr>
          <p:cNvSpPr>
            <a:spLocks noGrp="1"/>
          </p:cNvSpPr>
          <p:nvPr>
            <p:ph type="title"/>
          </p:nvPr>
        </p:nvSpPr>
        <p:spPr>
          <a:xfrm>
            <a:off x="5576523" y="2086239"/>
            <a:ext cx="2978927" cy="922867"/>
          </a:xfrm>
          <a:effectLst>
            <a:outerShdw blurRad="50800" dist="38100" dir="13500000" algn="br" rotWithShape="0">
              <a:prstClr val="black">
                <a:alpha val="40000"/>
              </a:prstClr>
            </a:outerShdw>
          </a:effectLst>
        </p:spPr>
        <p:txBody>
          <a:bodyPr vert="horz" lIns="91440" tIns="45720" rIns="91440" bIns="45720" rtlCol="0" anchor="b">
            <a:normAutofit fontScale="90000"/>
          </a:bodyPr>
          <a:lstStyle/>
          <a:p>
            <a:r>
              <a:rPr lang="en-US" sz="2800" dirty="0">
                <a:solidFill>
                  <a:srgbClr val="FFFFFF"/>
                </a:solidFill>
              </a:rPr>
              <a:t>ADVANCED SALES search</a:t>
            </a:r>
          </a:p>
        </p:txBody>
      </p:sp>
      <p:sp useBgFill="1">
        <p:nvSpPr>
          <p:cNvPr id="24" name="Snip Diagonal Corner Rectangle 6">
            <a:extLst>
              <a:ext uri="{FF2B5EF4-FFF2-40B4-BE49-F238E27FC236}">
                <a16:creationId xmlns:a16="http://schemas.microsoft.com/office/drawing/2014/main" id="{4A9B19C2-B29A-4924-9E7E-6FBF17F58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500" y="620722"/>
            <a:ext cx="4814083" cy="5286838"/>
          </a:xfrm>
          <a:prstGeom prst="snip2DiagRect">
            <a:avLst>
              <a:gd name="adj1" fmla="val 10973"/>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screenshot of a social media post&#10;&#10;Description automatically generated">
            <a:extLst>
              <a:ext uri="{FF2B5EF4-FFF2-40B4-BE49-F238E27FC236}">
                <a16:creationId xmlns:a16="http://schemas.microsoft.com/office/drawing/2014/main" id="{1D7DD7CD-E124-44CF-B06B-77354E318E9B}"/>
              </a:ext>
            </a:extLst>
          </p:cNvPr>
          <p:cNvPicPr>
            <a:picLocks noGrp="1" noChangeAspect="1"/>
          </p:cNvPicPr>
          <p:nvPr>
            <p:ph idx="1"/>
          </p:nvPr>
        </p:nvPicPr>
        <p:blipFill>
          <a:blip r:embed="rId2"/>
          <a:stretch>
            <a:fillRect/>
          </a:stretch>
        </p:blipFill>
        <p:spPr>
          <a:xfrm>
            <a:off x="825912" y="1240667"/>
            <a:ext cx="4087828" cy="4046948"/>
          </a:xfrm>
          <a:prstGeom prst="rect">
            <a:avLst/>
          </a:prstGeom>
          <a:effectLst>
            <a:innerShdw blurRad="63500" dist="50800" dir="16200000">
              <a:prstClr val="black">
                <a:alpha val="50000"/>
              </a:prstClr>
            </a:innerShdw>
          </a:effectLst>
        </p:spPr>
      </p:pic>
      <p:grpSp>
        <p:nvGrpSpPr>
          <p:cNvPr id="26" name="Group 25">
            <a:extLst>
              <a:ext uri="{FF2B5EF4-FFF2-40B4-BE49-F238E27FC236}">
                <a16:creationId xmlns:a16="http://schemas.microsoft.com/office/drawing/2014/main" id="{34C85634-D5F5-4047-8F35-F4B1F50AB1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27" name="Straight Connector 26">
              <a:extLst>
                <a:ext uri="{FF2B5EF4-FFF2-40B4-BE49-F238E27FC236}">
                  <a16:creationId xmlns:a16="http://schemas.microsoft.com/office/drawing/2014/main" id="{1224BF71-948F-411D-AA79-8B2315715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434B4526-E715-4199-A597-CD757CB4A0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5E295A6-48D5-4F9E-A32C-5D87EAA5E7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10BF5B3-9260-4D36-BB24-07BC414B9D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AAE0C886-FA2E-4E7C-BC00-8397AAEC86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168176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B2B32-A8AD-478F-A447-F6304424F639}"/>
              </a:ext>
            </a:extLst>
          </p:cNvPr>
          <p:cNvSpPr>
            <a:spLocks noGrp="1"/>
          </p:cNvSpPr>
          <p:nvPr>
            <p:ph type="title"/>
          </p:nvPr>
        </p:nvSpPr>
        <p:spPr>
          <a:xfrm>
            <a:off x="0" y="4783576"/>
            <a:ext cx="9056914" cy="1998617"/>
          </a:xfrm>
          <a:effectLst>
            <a:outerShdw blurRad="50800" dist="38100" dir="13500000" algn="br" rotWithShape="0">
              <a:prstClr val="black">
                <a:alpha val="40000"/>
              </a:prstClr>
            </a:outerShdw>
          </a:effectLst>
        </p:spPr>
        <p:txBody>
          <a:bodyPr>
            <a:normAutofit/>
          </a:bodyPr>
          <a:lstStyle/>
          <a:p>
            <a:pPr algn="ctr"/>
            <a:r>
              <a:rPr lang="en-US" sz="2000" b="1" dirty="0"/>
              <a:t>in the above sales SEARCH WE SPECIFIED All properties sold FROM January 1, 2019 through  march 1, 2019</a:t>
            </a:r>
            <a:br>
              <a:rPr lang="en-US" sz="2000" b="1" dirty="0"/>
            </a:br>
            <a:r>
              <a:rPr lang="en-US" sz="2000" b="1" dirty="0"/>
              <a:t>sales need to be valid sales</a:t>
            </a:r>
            <a:br>
              <a:rPr lang="en-US" sz="2000" b="1" dirty="0"/>
            </a:br>
            <a:r>
              <a:rPr lang="en-US" sz="2000" b="1" dirty="0"/>
              <a:t> The search found 167 properties meeting that criteria</a:t>
            </a:r>
          </a:p>
        </p:txBody>
      </p:sp>
      <p:pic>
        <p:nvPicPr>
          <p:cNvPr id="7" name="Picture 6">
            <a:extLst>
              <a:ext uri="{FF2B5EF4-FFF2-40B4-BE49-F238E27FC236}">
                <a16:creationId xmlns:a16="http://schemas.microsoft.com/office/drawing/2014/main" id="{B41762E6-8C2C-470B-A90F-132AD1992BA8}"/>
              </a:ext>
            </a:extLst>
          </p:cNvPr>
          <p:cNvPicPr>
            <a:picLocks noChangeAspect="1"/>
          </p:cNvPicPr>
          <p:nvPr/>
        </p:nvPicPr>
        <p:blipFill>
          <a:blip r:embed="rId2"/>
          <a:stretch>
            <a:fillRect/>
          </a:stretch>
        </p:blipFill>
        <p:spPr>
          <a:xfrm>
            <a:off x="263888" y="475464"/>
            <a:ext cx="8616224" cy="4308112"/>
          </a:xfrm>
          <a:prstGeom prst="rect">
            <a:avLst/>
          </a:prstGeom>
          <a:effectLst>
            <a:innerShdw blurRad="63500" dist="50800" dir="18900000">
              <a:prstClr val="black">
                <a:alpha val="50000"/>
              </a:prstClr>
            </a:innerShdw>
          </a:effectLst>
        </p:spPr>
      </p:pic>
    </p:spTree>
    <p:extLst>
      <p:ext uri="{BB962C8B-B14F-4D97-AF65-F5344CB8AC3E}">
        <p14:creationId xmlns:p14="http://schemas.microsoft.com/office/powerpoint/2010/main" val="97102429"/>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8CD542-F4DB-4702-9EA9-93A8CB6A7542}"/>
              </a:ext>
            </a:extLst>
          </p:cNvPr>
          <p:cNvPicPr>
            <a:picLocks noChangeAspect="1"/>
          </p:cNvPicPr>
          <p:nvPr/>
        </p:nvPicPr>
        <p:blipFill>
          <a:blip r:embed="rId2"/>
          <a:stretch>
            <a:fillRect/>
          </a:stretch>
        </p:blipFill>
        <p:spPr>
          <a:xfrm>
            <a:off x="0" y="0"/>
            <a:ext cx="9144000" cy="456529"/>
          </a:xfrm>
          <a:prstGeom prst="rect">
            <a:avLst/>
          </a:prstGeom>
          <a:effectLst>
            <a:outerShdw blurRad="50800" dist="38100" dir="8100000" algn="tr" rotWithShape="0">
              <a:prstClr val="black">
                <a:alpha val="40000"/>
              </a:prstClr>
            </a:outerShdw>
          </a:effectLst>
        </p:spPr>
      </p:pic>
      <p:pic>
        <p:nvPicPr>
          <p:cNvPr id="6" name="Picture 5">
            <a:extLst>
              <a:ext uri="{FF2B5EF4-FFF2-40B4-BE49-F238E27FC236}">
                <a16:creationId xmlns:a16="http://schemas.microsoft.com/office/drawing/2014/main" id="{55C44E86-F0F5-4F06-8DE4-30ECBD3CEB6C}"/>
              </a:ext>
            </a:extLst>
          </p:cNvPr>
          <p:cNvPicPr>
            <a:picLocks noChangeAspect="1"/>
          </p:cNvPicPr>
          <p:nvPr/>
        </p:nvPicPr>
        <p:blipFill>
          <a:blip r:embed="rId3"/>
          <a:stretch>
            <a:fillRect/>
          </a:stretch>
        </p:blipFill>
        <p:spPr>
          <a:xfrm>
            <a:off x="1544501" y="3245530"/>
            <a:ext cx="6054995" cy="3565090"/>
          </a:xfrm>
          <a:prstGeom prst="rect">
            <a:avLst/>
          </a:prstGeom>
          <a:effectLst>
            <a:innerShdw blurRad="63500" dist="50800" dir="16200000">
              <a:prstClr val="black">
                <a:alpha val="50000"/>
              </a:prstClr>
            </a:innerShdw>
          </a:effectLst>
        </p:spPr>
      </p:pic>
      <p:sp>
        <p:nvSpPr>
          <p:cNvPr id="5" name="TextBox 4">
            <a:extLst>
              <a:ext uri="{FF2B5EF4-FFF2-40B4-BE49-F238E27FC236}">
                <a16:creationId xmlns:a16="http://schemas.microsoft.com/office/drawing/2014/main" id="{6D68E8DC-7BC6-49BC-AD8C-175B2C6E078F}"/>
              </a:ext>
            </a:extLst>
          </p:cNvPr>
          <p:cNvSpPr txBox="1"/>
          <p:nvPr/>
        </p:nvSpPr>
        <p:spPr>
          <a:xfrm>
            <a:off x="1169700" y="456529"/>
            <a:ext cx="6804596" cy="3016210"/>
          </a:xfrm>
          <a:prstGeom prst="rect">
            <a:avLst/>
          </a:prstGeom>
          <a:noFill/>
          <a:effectLst>
            <a:outerShdw blurRad="50800" dist="38100" dir="13500000" algn="br" rotWithShape="0">
              <a:prstClr val="black">
                <a:alpha val="40000"/>
              </a:prstClr>
            </a:outerShdw>
          </a:effectLst>
        </p:spPr>
        <p:txBody>
          <a:bodyPr wrap="square" rtlCol="0">
            <a:spAutoFit/>
          </a:bodyPr>
          <a:lstStyle/>
          <a:p>
            <a:pPr algn="ctr"/>
            <a:r>
              <a:rPr lang="en-CA" sz="2800" b="1" dirty="0"/>
              <a:t>   FROM THE SALES SEARCH RESULTS CLICK </a:t>
            </a:r>
            <a:r>
              <a:rPr lang="en-CA" sz="4400" b="1" dirty="0">
                <a:solidFill>
                  <a:srgbClr val="FFFF00"/>
                </a:solidFill>
                <a:latin typeface="Angsana New" panose="02020603050405020304" pitchFamily="18" charset="-34"/>
                <a:cs typeface="Angsana New" panose="02020603050405020304" pitchFamily="18" charset="-34"/>
              </a:rPr>
              <a:t>VIEW/EDIT</a:t>
            </a:r>
            <a:endParaRPr lang="en-CA" b="1" dirty="0">
              <a:solidFill>
                <a:srgbClr val="FFFF00"/>
              </a:solidFill>
            </a:endParaRPr>
          </a:p>
          <a:p>
            <a:pPr marL="342900" indent="-342900">
              <a:buFont typeface="Arial" panose="020B0604020202020204" pitchFamily="34" charset="0"/>
              <a:buChar char="•"/>
            </a:pPr>
            <a:r>
              <a:rPr lang="en-CA" sz="2000" b="1" dirty="0"/>
              <a:t>SALE FILE FOR PARCEL APPEARS</a:t>
            </a:r>
          </a:p>
          <a:p>
            <a:pPr marL="342900" indent="-342900">
              <a:buFont typeface="Arial" panose="020B0604020202020204" pitchFamily="34" charset="0"/>
              <a:buChar char="•"/>
            </a:pPr>
            <a:r>
              <a:rPr lang="en-CA" sz="2000" b="1" dirty="0"/>
              <a:t>DATA IS CURRENT SALES INFORMATION</a:t>
            </a:r>
            <a:endParaRPr lang="en-CA" b="1" dirty="0"/>
          </a:p>
          <a:p>
            <a:pPr marL="342900" indent="-342900">
              <a:buFont typeface="Arial" panose="020B0604020202020204" pitchFamily="34" charset="0"/>
              <a:buChar char="•"/>
            </a:pPr>
            <a:r>
              <a:rPr lang="en-CA" sz="2000" b="1" dirty="0"/>
              <a:t>ASSESSMENT HISTORY &amp; SALES HISTORY TABS</a:t>
            </a:r>
          </a:p>
          <a:p>
            <a:pPr marL="342900" indent="-342900">
              <a:buFont typeface="Arial" panose="020B0604020202020204" pitchFamily="34" charset="0"/>
              <a:buChar char="•"/>
            </a:pPr>
            <a:r>
              <a:rPr lang="en-CA" sz="2000" b="1" dirty="0"/>
              <a:t>REVIEW CURRENT AND PRIOR YEAR ASSESSMENTS</a:t>
            </a:r>
          </a:p>
          <a:p>
            <a:pPr marL="342900" indent="-342900">
              <a:buFont typeface="Arial" panose="020B0604020202020204" pitchFamily="34" charset="0"/>
              <a:buChar char="•"/>
            </a:pPr>
            <a:r>
              <a:rPr lang="en-CA" sz="2000" b="1" dirty="0"/>
              <a:t>VIEW ALL PRIOR SALES HISTORY</a:t>
            </a:r>
          </a:p>
          <a:p>
            <a:endParaRPr lang="en-CA" b="1" dirty="0">
              <a:solidFill>
                <a:srgbClr val="FFFF00"/>
              </a:solidFill>
            </a:endParaRPr>
          </a:p>
        </p:txBody>
      </p:sp>
    </p:spTree>
    <p:extLst>
      <p:ext uri="{BB962C8B-B14F-4D97-AF65-F5344CB8AC3E}">
        <p14:creationId xmlns:p14="http://schemas.microsoft.com/office/powerpoint/2010/main" val="4011299618"/>
      </p:ext>
    </p:extLst>
  </p:cSld>
  <p:clrMapOvr>
    <a:masterClrMapping/>
  </p:clrMapOvr>
  <mc:AlternateContent xmlns:mc="http://schemas.openxmlformats.org/markup-compatibility/2006" xmlns:p14="http://schemas.microsoft.com/office/powerpoint/2010/main">
    <mc:Choice Requires="p14">
      <p:transition spd="slow" p14:dur="1250" advTm="9000">
        <p:fade/>
      </p:transition>
    </mc:Choice>
    <mc:Fallback xmlns="">
      <p:transition spd="slow" advTm="9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3E615-4DA3-42C8-A3C1-957E47429DCD}"/>
              </a:ext>
            </a:extLst>
          </p:cNvPr>
          <p:cNvSpPr>
            <a:spLocks noGrp="1"/>
          </p:cNvSpPr>
          <p:nvPr>
            <p:ph type="title"/>
          </p:nvPr>
        </p:nvSpPr>
        <p:spPr>
          <a:xfrm>
            <a:off x="990685" y="545165"/>
            <a:ext cx="2783935" cy="1210491"/>
          </a:xfrm>
          <a:effectLst>
            <a:outerShdw blurRad="50800" dist="38100" dir="13500000" algn="br" rotWithShape="0">
              <a:prstClr val="black">
                <a:alpha val="40000"/>
              </a:prstClr>
            </a:outerShdw>
          </a:effectLst>
        </p:spPr>
        <p:txBody>
          <a:bodyPr>
            <a:normAutofit fontScale="90000"/>
          </a:bodyPr>
          <a:lstStyle/>
          <a:p>
            <a:r>
              <a:rPr lang="en-US" sz="4400" b="1" dirty="0">
                <a:solidFill>
                  <a:srgbClr val="FFFF00"/>
                </a:solidFill>
                <a:latin typeface="Angsana New" panose="02020603050405020304" pitchFamily="18" charset="-34"/>
                <a:cs typeface="Angsana New" panose="02020603050405020304" pitchFamily="18" charset="-34"/>
              </a:rPr>
              <a:t>View permits</a:t>
            </a:r>
            <a:br>
              <a:rPr lang="en-US" b="1" u="sng" dirty="0">
                <a:solidFill>
                  <a:schemeClr val="bg1"/>
                </a:solidFill>
              </a:rPr>
            </a:br>
            <a:endParaRPr lang="en-US" b="1" u="sng" dirty="0">
              <a:solidFill>
                <a:schemeClr val="bg1"/>
              </a:solidFill>
            </a:endParaRPr>
          </a:p>
        </p:txBody>
      </p:sp>
      <p:pic>
        <p:nvPicPr>
          <p:cNvPr id="4" name="Picture 3">
            <a:extLst>
              <a:ext uri="{FF2B5EF4-FFF2-40B4-BE49-F238E27FC236}">
                <a16:creationId xmlns:a16="http://schemas.microsoft.com/office/drawing/2014/main" id="{AF48E977-B7A1-4A21-8FBB-02E780CDC0FF}"/>
              </a:ext>
            </a:extLst>
          </p:cNvPr>
          <p:cNvPicPr>
            <a:picLocks noChangeAspect="1"/>
          </p:cNvPicPr>
          <p:nvPr/>
        </p:nvPicPr>
        <p:blipFill>
          <a:blip r:embed="rId2"/>
          <a:stretch>
            <a:fillRect/>
          </a:stretch>
        </p:blipFill>
        <p:spPr>
          <a:xfrm>
            <a:off x="1069521" y="2224905"/>
            <a:ext cx="2705100" cy="3609975"/>
          </a:xfrm>
          <a:prstGeom prst="rect">
            <a:avLst/>
          </a:prstGeom>
          <a:effectLst>
            <a:innerShdw blurRad="63500" dist="50800" dir="16200000">
              <a:prstClr val="black">
                <a:alpha val="50000"/>
              </a:prstClr>
            </a:innerShdw>
          </a:effectLst>
        </p:spPr>
      </p:pic>
      <p:pic>
        <p:nvPicPr>
          <p:cNvPr id="6" name="Picture 5">
            <a:extLst>
              <a:ext uri="{FF2B5EF4-FFF2-40B4-BE49-F238E27FC236}">
                <a16:creationId xmlns:a16="http://schemas.microsoft.com/office/drawing/2014/main" id="{07762A65-174A-4A76-B7EE-2D903186DC42}"/>
              </a:ext>
            </a:extLst>
          </p:cNvPr>
          <p:cNvPicPr>
            <a:picLocks noChangeAspect="1"/>
          </p:cNvPicPr>
          <p:nvPr/>
        </p:nvPicPr>
        <p:blipFill>
          <a:blip r:embed="rId3"/>
          <a:stretch>
            <a:fillRect/>
          </a:stretch>
        </p:blipFill>
        <p:spPr>
          <a:xfrm>
            <a:off x="5012909" y="146872"/>
            <a:ext cx="3956058" cy="6564255"/>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646787139"/>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670086-2014-4EBF-A5EE-998A8985533B}"/>
              </a:ext>
            </a:extLst>
          </p:cNvPr>
          <p:cNvPicPr>
            <a:picLocks noChangeAspect="1"/>
          </p:cNvPicPr>
          <p:nvPr/>
        </p:nvPicPr>
        <p:blipFill>
          <a:blip r:embed="rId2"/>
          <a:stretch>
            <a:fillRect/>
          </a:stretch>
        </p:blipFill>
        <p:spPr>
          <a:xfrm>
            <a:off x="406548" y="1653610"/>
            <a:ext cx="2907721" cy="3966613"/>
          </a:xfrm>
          <a:prstGeom prst="rect">
            <a:avLst/>
          </a:prstGeom>
          <a:effectLst>
            <a:innerShdw blurRad="63500" dist="50800" dir="16200000">
              <a:prstClr val="black">
                <a:alpha val="50000"/>
              </a:prstClr>
            </a:innerShdw>
          </a:effectLst>
        </p:spPr>
      </p:pic>
      <p:pic>
        <p:nvPicPr>
          <p:cNvPr id="6" name="Picture 5">
            <a:extLst>
              <a:ext uri="{FF2B5EF4-FFF2-40B4-BE49-F238E27FC236}">
                <a16:creationId xmlns:a16="http://schemas.microsoft.com/office/drawing/2014/main" id="{CA7D4DD6-BB94-4854-9616-1C7100E4740C}"/>
              </a:ext>
            </a:extLst>
          </p:cNvPr>
          <p:cNvPicPr>
            <a:picLocks noChangeAspect="1"/>
          </p:cNvPicPr>
          <p:nvPr/>
        </p:nvPicPr>
        <p:blipFill>
          <a:blip r:embed="rId3"/>
          <a:stretch>
            <a:fillRect/>
          </a:stretch>
        </p:blipFill>
        <p:spPr>
          <a:xfrm>
            <a:off x="406548" y="5793905"/>
            <a:ext cx="8246752" cy="866775"/>
          </a:xfrm>
          <a:prstGeom prst="rect">
            <a:avLst/>
          </a:prstGeom>
          <a:effectLst>
            <a:innerShdw blurRad="63500" dist="50800" dir="16200000">
              <a:prstClr val="black">
                <a:alpha val="50000"/>
              </a:prstClr>
            </a:innerShdw>
          </a:effectLst>
        </p:spPr>
      </p:pic>
      <p:pic>
        <p:nvPicPr>
          <p:cNvPr id="8" name="Picture 7">
            <a:extLst>
              <a:ext uri="{FF2B5EF4-FFF2-40B4-BE49-F238E27FC236}">
                <a16:creationId xmlns:a16="http://schemas.microsoft.com/office/drawing/2014/main" id="{C49570CC-8006-4115-8610-F67BE59DCCB5}"/>
              </a:ext>
            </a:extLst>
          </p:cNvPr>
          <p:cNvPicPr>
            <a:picLocks noChangeAspect="1"/>
          </p:cNvPicPr>
          <p:nvPr/>
        </p:nvPicPr>
        <p:blipFill>
          <a:blip r:embed="rId4"/>
          <a:stretch>
            <a:fillRect/>
          </a:stretch>
        </p:blipFill>
        <p:spPr>
          <a:xfrm>
            <a:off x="3790358" y="1653480"/>
            <a:ext cx="4831727" cy="3966743"/>
          </a:xfrm>
          <a:prstGeom prst="rect">
            <a:avLst/>
          </a:prstGeom>
          <a:effectLst>
            <a:innerShdw blurRad="63500" dist="50800" dir="16200000">
              <a:prstClr val="black">
                <a:alpha val="50000"/>
              </a:prstClr>
            </a:innerShdw>
          </a:effectLst>
        </p:spPr>
      </p:pic>
      <p:sp>
        <p:nvSpPr>
          <p:cNvPr id="11" name="TextBox 10">
            <a:extLst>
              <a:ext uri="{FF2B5EF4-FFF2-40B4-BE49-F238E27FC236}">
                <a16:creationId xmlns:a16="http://schemas.microsoft.com/office/drawing/2014/main" id="{E5A2DF73-790A-4506-85B4-4914E64AFB90}"/>
              </a:ext>
            </a:extLst>
          </p:cNvPr>
          <p:cNvSpPr txBox="1"/>
          <p:nvPr/>
        </p:nvSpPr>
        <p:spPr>
          <a:xfrm>
            <a:off x="4524719" y="399796"/>
            <a:ext cx="3363007" cy="1200329"/>
          </a:xfrm>
          <a:prstGeom prst="rect">
            <a:avLst/>
          </a:prstGeom>
          <a:noFill/>
          <a:effectLst>
            <a:outerShdw blurRad="50800" dist="38100" dir="13500000" algn="b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CA" b="1" dirty="0"/>
              <a:t>PERCENT COMPLETE</a:t>
            </a:r>
          </a:p>
          <a:p>
            <a:pPr marL="285750" indent="-285750">
              <a:buFont typeface="Arial" panose="020B0604020202020204" pitchFamily="34" charset="0"/>
              <a:buChar char="•"/>
            </a:pPr>
            <a:r>
              <a:rPr lang="en-CA" b="1" dirty="0"/>
              <a:t>PERMIT YEAR</a:t>
            </a:r>
          </a:p>
          <a:p>
            <a:pPr marL="285750" indent="-285750">
              <a:buFont typeface="Arial" panose="020B0604020202020204" pitchFamily="34" charset="0"/>
              <a:buChar char="•"/>
            </a:pPr>
            <a:r>
              <a:rPr lang="en-CA" b="1" dirty="0"/>
              <a:t>CLASS &amp; SUBDIVISION</a:t>
            </a:r>
          </a:p>
          <a:p>
            <a:pPr marL="285750" indent="-285750">
              <a:buFont typeface="Arial" panose="020B0604020202020204" pitchFamily="34" charset="0"/>
              <a:buChar char="•"/>
            </a:pPr>
            <a:r>
              <a:rPr lang="en-CA" b="1" dirty="0"/>
              <a:t>SEVEN PROPERTIES FOUND</a:t>
            </a:r>
          </a:p>
        </p:txBody>
      </p:sp>
      <p:sp>
        <p:nvSpPr>
          <p:cNvPr id="15" name="TextBox 14">
            <a:extLst>
              <a:ext uri="{FF2B5EF4-FFF2-40B4-BE49-F238E27FC236}">
                <a16:creationId xmlns:a16="http://schemas.microsoft.com/office/drawing/2014/main" id="{9967EA4B-2418-463E-92F4-D72FAF9AAE1A}"/>
              </a:ext>
            </a:extLst>
          </p:cNvPr>
          <p:cNvSpPr txBox="1"/>
          <p:nvPr/>
        </p:nvSpPr>
        <p:spPr>
          <a:xfrm>
            <a:off x="701336" y="452715"/>
            <a:ext cx="2665872" cy="954107"/>
          </a:xfrm>
          <a:prstGeom prst="rect">
            <a:avLst/>
          </a:prstGeom>
          <a:noFill/>
          <a:effectLst>
            <a:outerShdw blurRad="50800" dist="38100" dir="13500000" algn="br" rotWithShape="0">
              <a:prstClr val="black">
                <a:alpha val="40000"/>
              </a:prstClr>
            </a:outerShdw>
          </a:effectLst>
        </p:spPr>
        <p:txBody>
          <a:bodyPr wrap="square" rtlCol="0">
            <a:spAutoFit/>
          </a:bodyPr>
          <a:lstStyle/>
          <a:p>
            <a:r>
              <a:rPr lang="en-CA" sz="2800" b="1" dirty="0"/>
              <a:t>SEARCH PERMITS BY:</a:t>
            </a:r>
          </a:p>
        </p:txBody>
      </p:sp>
    </p:spTree>
    <p:extLst>
      <p:ext uri="{BB962C8B-B14F-4D97-AF65-F5344CB8AC3E}">
        <p14:creationId xmlns:p14="http://schemas.microsoft.com/office/powerpoint/2010/main" val="724555894"/>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033A6-8BCE-454A-B4BA-347E89F0BBBD}"/>
              </a:ext>
            </a:extLst>
          </p:cNvPr>
          <p:cNvSpPr>
            <a:spLocks noGrp="1"/>
          </p:cNvSpPr>
          <p:nvPr>
            <p:ph type="title"/>
          </p:nvPr>
        </p:nvSpPr>
        <p:spPr>
          <a:xfrm>
            <a:off x="726686" y="142541"/>
            <a:ext cx="3187337" cy="1036320"/>
          </a:xfrm>
          <a:effectLst>
            <a:outerShdw blurRad="50800" dist="38100" dir="13500000" algn="br" rotWithShape="0">
              <a:prstClr val="black">
                <a:alpha val="40000"/>
              </a:prstClr>
            </a:outerShdw>
          </a:effectLst>
        </p:spPr>
        <p:txBody>
          <a:bodyPr>
            <a:normAutofit/>
          </a:bodyPr>
          <a:lstStyle/>
          <a:p>
            <a:r>
              <a:rPr lang="en-US" sz="2800" b="1" dirty="0"/>
              <a:t>Primary search </a:t>
            </a:r>
          </a:p>
        </p:txBody>
      </p:sp>
      <p:pic>
        <p:nvPicPr>
          <p:cNvPr id="5" name="Content Placeholder 4">
            <a:extLst>
              <a:ext uri="{FF2B5EF4-FFF2-40B4-BE49-F238E27FC236}">
                <a16:creationId xmlns:a16="http://schemas.microsoft.com/office/drawing/2014/main" id="{9886DC27-6687-434A-BDF4-A508354D1BDF}"/>
              </a:ext>
            </a:extLst>
          </p:cNvPr>
          <p:cNvPicPr>
            <a:picLocks noGrp="1" noChangeAspect="1"/>
          </p:cNvPicPr>
          <p:nvPr>
            <p:ph idx="1"/>
          </p:nvPr>
        </p:nvPicPr>
        <p:blipFill>
          <a:blip r:embed="rId2"/>
          <a:stretch>
            <a:fillRect/>
          </a:stretch>
        </p:blipFill>
        <p:spPr>
          <a:xfrm>
            <a:off x="831617" y="4722889"/>
            <a:ext cx="7514611" cy="1929257"/>
          </a:xfrm>
          <a:effectLst>
            <a:innerShdw blurRad="63500" dist="50800" dir="16200000">
              <a:prstClr val="black">
                <a:alpha val="50000"/>
              </a:prstClr>
            </a:innerShdw>
          </a:effectLst>
        </p:spPr>
      </p:pic>
      <p:pic>
        <p:nvPicPr>
          <p:cNvPr id="4" name="Picture 3">
            <a:extLst>
              <a:ext uri="{FF2B5EF4-FFF2-40B4-BE49-F238E27FC236}">
                <a16:creationId xmlns:a16="http://schemas.microsoft.com/office/drawing/2014/main" id="{51E539A4-68C8-43E7-A238-D9AD4A3E7B1B}"/>
              </a:ext>
            </a:extLst>
          </p:cNvPr>
          <p:cNvPicPr>
            <a:picLocks noChangeAspect="1"/>
          </p:cNvPicPr>
          <p:nvPr/>
        </p:nvPicPr>
        <p:blipFill>
          <a:blip r:embed="rId3"/>
          <a:stretch>
            <a:fillRect/>
          </a:stretch>
        </p:blipFill>
        <p:spPr>
          <a:xfrm>
            <a:off x="831617" y="1362542"/>
            <a:ext cx="2480121" cy="3176666"/>
          </a:xfrm>
          <a:prstGeom prst="rect">
            <a:avLst/>
          </a:prstGeom>
          <a:effectLst>
            <a:innerShdw blurRad="63500" dist="50800" dir="16200000">
              <a:prstClr val="black">
                <a:alpha val="50000"/>
              </a:prstClr>
            </a:innerShdw>
          </a:effectLst>
        </p:spPr>
      </p:pic>
      <p:pic>
        <p:nvPicPr>
          <p:cNvPr id="7" name="Picture 6">
            <a:extLst>
              <a:ext uri="{FF2B5EF4-FFF2-40B4-BE49-F238E27FC236}">
                <a16:creationId xmlns:a16="http://schemas.microsoft.com/office/drawing/2014/main" id="{4576E724-F394-41B3-8FC3-1286A9C59EC3}"/>
              </a:ext>
            </a:extLst>
          </p:cNvPr>
          <p:cNvPicPr>
            <a:picLocks noChangeAspect="1"/>
          </p:cNvPicPr>
          <p:nvPr/>
        </p:nvPicPr>
        <p:blipFill>
          <a:blip r:embed="rId4"/>
          <a:stretch>
            <a:fillRect/>
          </a:stretch>
        </p:blipFill>
        <p:spPr>
          <a:xfrm>
            <a:off x="4296140" y="310533"/>
            <a:ext cx="3780037" cy="4293113"/>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3037757402"/>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90" name="Straight Connector 89">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581127" y="91545"/>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26868"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01877" y="32278"/>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84069" y="609601"/>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00" name="Rectangle 99">
            <a:extLst>
              <a:ext uri="{FF2B5EF4-FFF2-40B4-BE49-F238E27FC236}">
                <a16:creationId xmlns:a16="http://schemas.microsoft.com/office/drawing/2014/main" id="{58A973E8-C2D4-4C81-8ADE-C5C021A61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CD2DDD-B113-49F0-9BD0-072668A969A5}"/>
              </a:ext>
            </a:extLst>
          </p:cNvPr>
          <p:cNvSpPr>
            <a:spLocks noGrp="1"/>
          </p:cNvSpPr>
          <p:nvPr>
            <p:ph type="title"/>
          </p:nvPr>
        </p:nvSpPr>
        <p:spPr>
          <a:xfrm>
            <a:off x="499230" y="4473679"/>
            <a:ext cx="7164419" cy="1233251"/>
          </a:xfrm>
          <a:effectLst>
            <a:outerShdw blurRad="50800" dist="38100" dir="13500000" algn="br" rotWithShape="0">
              <a:prstClr val="black">
                <a:alpha val="40000"/>
              </a:prstClr>
            </a:outerShdw>
          </a:effectLst>
        </p:spPr>
        <p:txBody>
          <a:bodyPr vert="horz" lIns="91440" tIns="45720" rIns="91440" bIns="45720" rtlCol="0" anchor="b">
            <a:normAutofit/>
          </a:bodyPr>
          <a:lstStyle/>
          <a:p>
            <a:r>
              <a:rPr lang="en-US" sz="4800" b="1" dirty="0"/>
              <a:t>Exonerations </a:t>
            </a:r>
          </a:p>
        </p:txBody>
      </p:sp>
      <p:grpSp>
        <p:nvGrpSpPr>
          <p:cNvPr id="102" name="Group 101">
            <a:extLst>
              <a:ext uri="{FF2B5EF4-FFF2-40B4-BE49-F238E27FC236}">
                <a16:creationId xmlns:a16="http://schemas.microsoft.com/office/drawing/2014/main" id="{A08E251A-5371-4E82-A0F3-2CA0C15AB0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103" name="Straight Connector 102">
              <a:extLst>
                <a:ext uri="{FF2B5EF4-FFF2-40B4-BE49-F238E27FC236}">
                  <a16:creationId xmlns:a16="http://schemas.microsoft.com/office/drawing/2014/main" id="{D31AC21F-237B-4CA8-BC96-29F3607FAB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9959094C-A1B3-4AD4-9AAE-0FCDDD798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D5EC0EFA-8A7F-4299-A623-3EE741461B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965D7216-F9AF-42BE-99AD-1904DEF69C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CDE3349B-AD7F-48C8-9300-D81D694367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09" name="Snip Diagonal Corner Rectangle 12">
            <a:extLst>
              <a:ext uri="{FF2B5EF4-FFF2-40B4-BE49-F238E27FC236}">
                <a16:creationId xmlns:a16="http://schemas.microsoft.com/office/drawing/2014/main" id="{E05CABE9-5E7C-4773-BFCD-24B199FA1A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188" y="690851"/>
            <a:ext cx="7211752" cy="3607302"/>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social media post&#10;&#10;Description automatically generated">
            <a:extLst>
              <a:ext uri="{FF2B5EF4-FFF2-40B4-BE49-F238E27FC236}">
                <a16:creationId xmlns:a16="http://schemas.microsoft.com/office/drawing/2014/main" id="{46336676-0695-4C8D-A9C5-BB9B98426A40}"/>
              </a:ext>
            </a:extLst>
          </p:cNvPr>
          <p:cNvPicPr>
            <a:picLocks noChangeAspect="1"/>
          </p:cNvPicPr>
          <p:nvPr/>
        </p:nvPicPr>
        <p:blipFill rotWithShape="1">
          <a:blip r:embed="rId2"/>
          <a:srcRect t="7664" r="-2" b="15460"/>
          <a:stretch/>
        </p:blipFill>
        <p:spPr>
          <a:xfrm>
            <a:off x="626200" y="854087"/>
            <a:ext cx="6967728" cy="3280831"/>
          </a:xfrm>
          <a:custGeom>
            <a:avLst/>
            <a:gdLst/>
            <a:ahLst/>
            <a:cxnLst/>
            <a:rect l="l" t="t" r="r" b="b"/>
            <a:pathLst>
              <a:path w="9290304" h="3280831">
                <a:moveTo>
                  <a:pt x="402071" y="0"/>
                </a:moveTo>
                <a:lnTo>
                  <a:pt x="9290304" y="0"/>
                </a:lnTo>
                <a:lnTo>
                  <a:pt x="9290304" y="2876895"/>
                </a:lnTo>
                <a:lnTo>
                  <a:pt x="8886368" y="3280831"/>
                </a:lnTo>
                <a:lnTo>
                  <a:pt x="0" y="3280831"/>
                </a:lnTo>
                <a:lnTo>
                  <a:pt x="0" y="402071"/>
                </a:lnTo>
                <a:close/>
              </a:path>
            </a:pathLst>
          </a:custGeom>
        </p:spPr>
      </p:pic>
    </p:spTree>
    <p:extLst>
      <p:ext uri="{BB962C8B-B14F-4D97-AF65-F5344CB8AC3E}">
        <p14:creationId xmlns:p14="http://schemas.microsoft.com/office/powerpoint/2010/main" val="2238201424"/>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4B138-3856-47F0-9ED4-A7C154215E51}"/>
              </a:ext>
            </a:extLst>
          </p:cNvPr>
          <p:cNvSpPr>
            <a:spLocks noGrp="1"/>
          </p:cNvSpPr>
          <p:nvPr>
            <p:ph type="title"/>
          </p:nvPr>
        </p:nvSpPr>
        <p:spPr>
          <a:xfrm>
            <a:off x="0" y="105878"/>
            <a:ext cx="9144000" cy="1911305"/>
          </a:xfrm>
          <a:noFill/>
          <a:effectLst>
            <a:outerShdw blurRad="50800" dist="38100" dir="13500000" algn="br" rotWithShape="0">
              <a:prstClr val="black">
                <a:alpha val="40000"/>
              </a:prstClr>
            </a:outerShdw>
          </a:effectLst>
        </p:spPr>
        <p:txBody>
          <a:bodyPr>
            <a:normAutofit fontScale="90000"/>
          </a:bodyPr>
          <a:lstStyle/>
          <a:p>
            <a:pPr algn="ctr"/>
            <a:r>
              <a:rPr lang="en-US" sz="2800" b="1" dirty="0"/>
              <a:t>Searching for exonerations</a:t>
            </a:r>
            <a:br>
              <a:rPr lang="en-US" sz="2800" b="1" dirty="0"/>
            </a:br>
            <a:r>
              <a:rPr lang="en-US" sz="2800" b="1" dirty="0"/>
              <a:t>for tax year 2019 &amp; district is “02”</a:t>
            </a:r>
            <a:br>
              <a:rPr lang="en-US" sz="2800" b="1" dirty="0"/>
            </a:br>
            <a:br>
              <a:rPr lang="en-US" sz="2800" b="1" dirty="0"/>
            </a:br>
            <a:r>
              <a:rPr lang="en-US" sz="2800" b="1" dirty="0"/>
              <a:t>An excel spreadsheet can be printed for viewing and submission</a:t>
            </a:r>
          </a:p>
        </p:txBody>
      </p:sp>
      <p:pic>
        <p:nvPicPr>
          <p:cNvPr id="4" name="Picture 3">
            <a:extLst>
              <a:ext uri="{FF2B5EF4-FFF2-40B4-BE49-F238E27FC236}">
                <a16:creationId xmlns:a16="http://schemas.microsoft.com/office/drawing/2014/main" id="{C1FD17C5-D82E-4498-9109-AD868DDED999}"/>
              </a:ext>
            </a:extLst>
          </p:cNvPr>
          <p:cNvPicPr>
            <a:picLocks noChangeAspect="1"/>
          </p:cNvPicPr>
          <p:nvPr/>
        </p:nvPicPr>
        <p:blipFill>
          <a:blip r:embed="rId2"/>
          <a:stretch>
            <a:fillRect/>
          </a:stretch>
        </p:blipFill>
        <p:spPr>
          <a:xfrm>
            <a:off x="327259" y="2194647"/>
            <a:ext cx="8489481" cy="4479212"/>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3697319350"/>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CBE9C-4A04-4718-B50A-E9790B60FC4D}"/>
              </a:ext>
            </a:extLst>
          </p:cNvPr>
          <p:cNvSpPr>
            <a:spLocks noGrp="1"/>
          </p:cNvSpPr>
          <p:nvPr>
            <p:ph type="title"/>
          </p:nvPr>
        </p:nvSpPr>
        <p:spPr>
          <a:xfrm>
            <a:off x="42638" y="161109"/>
            <a:ext cx="9144000" cy="838200"/>
          </a:xfrm>
          <a:effectLst>
            <a:outerShdw blurRad="50800" dist="38100" dir="13500000" algn="br" rotWithShape="0">
              <a:prstClr val="black">
                <a:alpha val="40000"/>
              </a:prstClr>
            </a:outerShdw>
          </a:effectLst>
        </p:spPr>
        <p:txBody>
          <a:bodyPr>
            <a:normAutofit fontScale="90000"/>
          </a:bodyPr>
          <a:lstStyle/>
          <a:p>
            <a:pPr algn="ctr"/>
            <a:r>
              <a:rPr lang="en-US" sz="2400" b="1" dirty="0"/>
              <a:t>search returns the exoneration document</a:t>
            </a:r>
            <a:br>
              <a:rPr lang="en-US" sz="2400" b="1" dirty="0"/>
            </a:br>
            <a:r>
              <a:rPr lang="en-US" sz="2400" b="1" dirty="0"/>
              <a:t>AND a </a:t>
            </a:r>
            <a:r>
              <a:rPr lang="en-US" sz="4400" b="1" dirty="0">
                <a:solidFill>
                  <a:srgbClr val="FFFF00"/>
                </a:solidFill>
                <a:latin typeface="Angsana New" panose="02020603050405020304" pitchFamily="18" charset="-34"/>
                <a:cs typeface="Angsana New" panose="02020603050405020304" pitchFamily="18" charset="-34"/>
              </a:rPr>
              <a:t>print form </a:t>
            </a:r>
            <a:r>
              <a:rPr lang="en-US" sz="2400" b="1" dirty="0"/>
              <a:t>feature at the bottom of page</a:t>
            </a:r>
          </a:p>
        </p:txBody>
      </p:sp>
      <p:pic>
        <p:nvPicPr>
          <p:cNvPr id="4" name="Picture 3">
            <a:extLst>
              <a:ext uri="{FF2B5EF4-FFF2-40B4-BE49-F238E27FC236}">
                <a16:creationId xmlns:a16="http://schemas.microsoft.com/office/drawing/2014/main" id="{CD3A6664-1775-45D0-A404-2D48A6015C20}"/>
              </a:ext>
            </a:extLst>
          </p:cNvPr>
          <p:cNvPicPr>
            <a:picLocks noChangeAspect="1"/>
          </p:cNvPicPr>
          <p:nvPr/>
        </p:nvPicPr>
        <p:blipFill>
          <a:blip r:embed="rId2"/>
          <a:stretch>
            <a:fillRect/>
          </a:stretch>
        </p:blipFill>
        <p:spPr>
          <a:xfrm>
            <a:off x="42638" y="1186906"/>
            <a:ext cx="9053981" cy="762628"/>
          </a:xfrm>
          <a:prstGeom prst="rect">
            <a:avLst/>
          </a:prstGeom>
          <a:effectLst>
            <a:innerShdw blurRad="63500" dist="50800" dir="16200000">
              <a:prstClr val="black">
                <a:alpha val="50000"/>
              </a:prstClr>
            </a:innerShdw>
          </a:effectLst>
        </p:spPr>
      </p:pic>
      <p:pic>
        <p:nvPicPr>
          <p:cNvPr id="6" name="Picture 5">
            <a:extLst>
              <a:ext uri="{FF2B5EF4-FFF2-40B4-BE49-F238E27FC236}">
                <a16:creationId xmlns:a16="http://schemas.microsoft.com/office/drawing/2014/main" id="{96A89AF7-C745-4B1D-B906-397A588EB6E3}"/>
              </a:ext>
            </a:extLst>
          </p:cNvPr>
          <p:cNvPicPr>
            <a:picLocks noChangeAspect="1"/>
          </p:cNvPicPr>
          <p:nvPr/>
        </p:nvPicPr>
        <p:blipFill>
          <a:blip r:embed="rId3"/>
          <a:stretch>
            <a:fillRect/>
          </a:stretch>
        </p:blipFill>
        <p:spPr>
          <a:xfrm>
            <a:off x="230113" y="2060953"/>
            <a:ext cx="4055404" cy="4635938"/>
          </a:xfrm>
          <a:prstGeom prst="rect">
            <a:avLst/>
          </a:prstGeom>
          <a:effectLst>
            <a:innerShdw blurRad="63500" dist="50800" dir="16200000">
              <a:prstClr val="black">
                <a:alpha val="50000"/>
              </a:prstClr>
            </a:innerShdw>
          </a:effectLst>
        </p:spPr>
      </p:pic>
      <p:pic>
        <p:nvPicPr>
          <p:cNvPr id="8" name="Picture 7">
            <a:extLst>
              <a:ext uri="{FF2B5EF4-FFF2-40B4-BE49-F238E27FC236}">
                <a16:creationId xmlns:a16="http://schemas.microsoft.com/office/drawing/2014/main" id="{B4CFA9E4-D650-4449-8444-8A21C7B85787}"/>
              </a:ext>
            </a:extLst>
          </p:cNvPr>
          <p:cNvPicPr>
            <a:picLocks noChangeAspect="1"/>
          </p:cNvPicPr>
          <p:nvPr/>
        </p:nvPicPr>
        <p:blipFill rotWithShape="1">
          <a:blip r:embed="rId4"/>
          <a:srcRect r="2082"/>
          <a:stretch/>
        </p:blipFill>
        <p:spPr>
          <a:xfrm>
            <a:off x="4460818" y="2060953"/>
            <a:ext cx="4474716" cy="4635938"/>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1267387005"/>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89271-E9B6-4AB7-8E8A-50B30A49C8C0}"/>
              </a:ext>
            </a:extLst>
          </p:cNvPr>
          <p:cNvSpPr>
            <a:spLocks noGrp="1"/>
          </p:cNvSpPr>
          <p:nvPr>
            <p:ph type="title"/>
          </p:nvPr>
        </p:nvSpPr>
        <p:spPr>
          <a:xfrm>
            <a:off x="0" y="1009156"/>
            <a:ext cx="9144000" cy="1071154"/>
          </a:xfrm>
          <a:noFill/>
          <a:effectLst>
            <a:outerShdw blurRad="50800" dist="38100" dir="13500000" algn="br" rotWithShape="0">
              <a:prstClr val="black">
                <a:alpha val="40000"/>
              </a:prstClr>
            </a:outerShdw>
          </a:effectLst>
        </p:spPr>
        <p:txBody>
          <a:bodyPr>
            <a:noAutofit/>
          </a:bodyPr>
          <a:lstStyle/>
          <a:p>
            <a:pPr algn="ctr"/>
            <a:r>
              <a:rPr lang="en-US" sz="4400" b="1" dirty="0">
                <a:solidFill>
                  <a:srgbClr val="FFFF00"/>
                </a:solidFill>
                <a:latin typeface="Angsana New" panose="02020603050405020304" pitchFamily="18" charset="-34"/>
                <a:cs typeface="Angsana New" panose="02020603050405020304" pitchFamily="18" charset="-34"/>
              </a:rPr>
              <a:t>View tangible </a:t>
            </a:r>
            <a:br>
              <a:rPr lang="en-US" sz="2800" b="1" dirty="0">
                <a:solidFill>
                  <a:srgbClr val="FFFF00"/>
                </a:solidFill>
              </a:rPr>
            </a:br>
            <a:br>
              <a:rPr lang="en-US" sz="2800" b="1" dirty="0">
                <a:solidFill>
                  <a:srgbClr val="FFFF00"/>
                </a:solidFill>
              </a:rPr>
            </a:br>
            <a:r>
              <a:rPr lang="en-US" sz="2800" b="1" dirty="0"/>
              <a:t>download the tangible disk</a:t>
            </a:r>
            <a:br>
              <a:rPr lang="en-US" sz="2800" b="1" dirty="0"/>
            </a:br>
            <a:r>
              <a:rPr lang="en-US" sz="2800" b="1" dirty="0"/>
              <a:t> for the current year</a:t>
            </a:r>
            <a:br>
              <a:rPr lang="en-US" sz="2800" b="1" dirty="0"/>
            </a:br>
            <a:br>
              <a:rPr lang="en-US" sz="2800" b="1" dirty="0"/>
            </a:br>
            <a:r>
              <a:rPr lang="en-US" sz="2800" b="1" dirty="0"/>
              <a:t>This feature IS used for viewing taxpayers</a:t>
            </a:r>
            <a:br>
              <a:rPr lang="en-US" sz="2800" b="1" dirty="0"/>
            </a:br>
            <a:r>
              <a:rPr lang="en-US" sz="2800" b="1" dirty="0"/>
              <a:t>that have filed a tangible return</a:t>
            </a:r>
          </a:p>
        </p:txBody>
      </p:sp>
      <p:pic>
        <p:nvPicPr>
          <p:cNvPr id="4" name="Picture 3">
            <a:extLst>
              <a:ext uri="{FF2B5EF4-FFF2-40B4-BE49-F238E27FC236}">
                <a16:creationId xmlns:a16="http://schemas.microsoft.com/office/drawing/2014/main" id="{A33DD699-3C0A-4FE8-BF21-EF7C3CAA0FEE}"/>
              </a:ext>
            </a:extLst>
          </p:cNvPr>
          <p:cNvPicPr>
            <a:picLocks noChangeAspect="1"/>
          </p:cNvPicPr>
          <p:nvPr/>
        </p:nvPicPr>
        <p:blipFill>
          <a:blip r:embed="rId2"/>
          <a:stretch>
            <a:fillRect/>
          </a:stretch>
        </p:blipFill>
        <p:spPr>
          <a:xfrm>
            <a:off x="298481" y="3268788"/>
            <a:ext cx="8741285" cy="3375481"/>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309663416"/>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7160F-455B-49DE-9B91-F680403454B1}"/>
              </a:ext>
            </a:extLst>
          </p:cNvPr>
          <p:cNvSpPr>
            <a:spLocks noGrp="1"/>
          </p:cNvSpPr>
          <p:nvPr>
            <p:ph type="title"/>
          </p:nvPr>
        </p:nvSpPr>
        <p:spPr>
          <a:xfrm>
            <a:off x="-18953" y="270056"/>
            <a:ext cx="9144000" cy="740229"/>
          </a:xfrm>
          <a:effectLst>
            <a:outerShdw blurRad="50800" dist="38100" dir="13500000" algn="br" rotWithShape="0">
              <a:prstClr val="black">
                <a:alpha val="40000"/>
              </a:prstClr>
            </a:outerShdw>
          </a:effectLst>
        </p:spPr>
        <p:txBody>
          <a:bodyPr>
            <a:noAutofit/>
          </a:bodyPr>
          <a:lstStyle/>
          <a:p>
            <a:pPr algn="ctr"/>
            <a:r>
              <a:rPr lang="en-US" sz="2000" b="1" dirty="0"/>
              <a:t>Search for tangible returns based on tax dist “02”</a:t>
            </a:r>
            <a:br>
              <a:rPr lang="en-US" sz="2000" b="1" dirty="0"/>
            </a:br>
            <a:r>
              <a:rPr lang="en-US" sz="2000" b="1" dirty="0"/>
              <a:t>Value “17”and value greater than “0”</a:t>
            </a:r>
            <a:br>
              <a:rPr lang="en-US" sz="2000" b="1" dirty="0"/>
            </a:br>
            <a:br>
              <a:rPr lang="en-US" sz="2000" b="1" dirty="0"/>
            </a:br>
            <a:r>
              <a:rPr lang="en-US" sz="2000" b="1" dirty="0"/>
              <a:t>Search returns 905 records.</a:t>
            </a:r>
          </a:p>
        </p:txBody>
      </p:sp>
      <p:pic>
        <p:nvPicPr>
          <p:cNvPr id="6" name="Picture 5">
            <a:extLst>
              <a:ext uri="{FF2B5EF4-FFF2-40B4-BE49-F238E27FC236}">
                <a16:creationId xmlns:a16="http://schemas.microsoft.com/office/drawing/2014/main" id="{BE7CC3BC-10B3-4F33-80BD-4396A5CD42C7}"/>
              </a:ext>
            </a:extLst>
          </p:cNvPr>
          <p:cNvPicPr>
            <a:picLocks noChangeAspect="1"/>
          </p:cNvPicPr>
          <p:nvPr/>
        </p:nvPicPr>
        <p:blipFill>
          <a:blip r:embed="rId2"/>
          <a:stretch>
            <a:fillRect/>
          </a:stretch>
        </p:blipFill>
        <p:spPr>
          <a:xfrm>
            <a:off x="356230" y="1283950"/>
            <a:ext cx="8431538" cy="2714152"/>
          </a:xfrm>
          <a:prstGeom prst="rect">
            <a:avLst/>
          </a:prstGeom>
          <a:effectLst>
            <a:innerShdw blurRad="63500" dist="50800" dir="16200000">
              <a:prstClr val="black">
                <a:alpha val="50000"/>
              </a:prstClr>
            </a:innerShdw>
          </a:effectLst>
        </p:spPr>
      </p:pic>
      <p:pic>
        <p:nvPicPr>
          <p:cNvPr id="12" name="Picture 11">
            <a:extLst>
              <a:ext uri="{FF2B5EF4-FFF2-40B4-BE49-F238E27FC236}">
                <a16:creationId xmlns:a16="http://schemas.microsoft.com/office/drawing/2014/main" id="{20FFF55D-C6F1-4880-98C9-A1A29EE90564}"/>
              </a:ext>
            </a:extLst>
          </p:cNvPr>
          <p:cNvPicPr>
            <a:picLocks noChangeAspect="1"/>
          </p:cNvPicPr>
          <p:nvPr/>
        </p:nvPicPr>
        <p:blipFill>
          <a:blip r:embed="rId3"/>
          <a:stretch>
            <a:fillRect/>
          </a:stretch>
        </p:blipFill>
        <p:spPr>
          <a:xfrm>
            <a:off x="2282436" y="4093504"/>
            <a:ext cx="4478440" cy="2693440"/>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2197361840"/>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4AD18-AF97-4C6A-A4AF-A1AC1F8F7276}"/>
              </a:ext>
            </a:extLst>
          </p:cNvPr>
          <p:cNvSpPr>
            <a:spLocks noGrp="1"/>
          </p:cNvSpPr>
          <p:nvPr>
            <p:ph type="title"/>
          </p:nvPr>
        </p:nvSpPr>
        <p:spPr>
          <a:xfrm>
            <a:off x="111768" y="513529"/>
            <a:ext cx="9144000" cy="1463040"/>
          </a:xfrm>
          <a:noFill/>
          <a:effectLst>
            <a:outerShdw blurRad="50800" dist="38100" dir="13500000" algn="br" rotWithShape="0">
              <a:prstClr val="black">
                <a:alpha val="40000"/>
              </a:prstClr>
            </a:outerShdw>
          </a:effectLst>
        </p:spPr>
        <p:txBody>
          <a:bodyPr>
            <a:noAutofit/>
          </a:bodyPr>
          <a:lstStyle/>
          <a:p>
            <a:pPr algn="ctr"/>
            <a:r>
              <a:rPr lang="en-US" sz="4400" b="1" dirty="0">
                <a:solidFill>
                  <a:srgbClr val="FFFF00"/>
                </a:solidFill>
                <a:latin typeface="Angsana New" panose="02020603050405020304" pitchFamily="18" charset="-34"/>
                <a:cs typeface="Angsana New" panose="02020603050405020304" pitchFamily="18" charset="-34"/>
              </a:rPr>
              <a:t>Reports/</a:t>
            </a:r>
            <a:r>
              <a:rPr lang="en-US" sz="4400" b="1" dirty="0" err="1">
                <a:solidFill>
                  <a:srgbClr val="FFFF00"/>
                </a:solidFill>
                <a:latin typeface="Angsana New" panose="02020603050405020304" pitchFamily="18" charset="-34"/>
                <a:cs typeface="Angsana New" panose="02020603050405020304" pitchFamily="18" charset="-34"/>
              </a:rPr>
              <a:t>exporTS</a:t>
            </a:r>
            <a:br>
              <a:rPr lang="en-US" sz="2000" b="1" dirty="0">
                <a:solidFill>
                  <a:srgbClr val="FFFF00"/>
                </a:solidFill>
              </a:rPr>
            </a:br>
            <a:br>
              <a:rPr lang="en-US" sz="2000" b="1" dirty="0">
                <a:solidFill>
                  <a:srgbClr val="FFFF00"/>
                </a:solidFill>
              </a:rPr>
            </a:br>
            <a:r>
              <a:rPr lang="en-US" sz="2000" b="1" dirty="0"/>
              <a:t>ACCESS various </a:t>
            </a:r>
            <a:r>
              <a:rPr lang="en-US" sz="2000" b="1" dirty="0" err="1"/>
              <a:t>pva</a:t>
            </a:r>
            <a:r>
              <a:rPr lang="en-US" sz="2000" b="1" dirty="0"/>
              <a:t> reports  - key reports INCLUDE:</a:t>
            </a:r>
            <a:br>
              <a:rPr lang="en-US" sz="2000" b="1" dirty="0"/>
            </a:br>
            <a:r>
              <a:rPr lang="en-US" sz="2000" b="1" dirty="0"/>
              <a:t>sales ratio study </a:t>
            </a:r>
            <a:br>
              <a:rPr lang="en-US" sz="2000" b="1" dirty="0"/>
            </a:br>
            <a:r>
              <a:rPr lang="en-US" sz="2000" b="1" dirty="0"/>
              <a:t>summary recap report</a:t>
            </a:r>
            <a:br>
              <a:rPr lang="en-US" sz="2000" b="1" dirty="0"/>
            </a:br>
            <a:r>
              <a:rPr lang="en-US" sz="2000" b="1" dirty="0"/>
              <a:t>state exempt property list and</a:t>
            </a:r>
            <a:br>
              <a:rPr lang="en-US" sz="2000" b="1" dirty="0"/>
            </a:br>
            <a:r>
              <a:rPr lang="en-US" sz="2000" b="1" dirty="0"/>
              <a:t>detailed additions/deletions report</a:t>
            </a:r>
          </a:p>
        </p:txBody>
      </p:sp>
      <p:pic>
        <p:nvPicPr>
          <p:cNvPr id="4" name="Picture 3">
            <a:extLst>
              <a:ext uri="{FF2B5EF4-FFF2-40B4-BE49-F238E27FC236}">
                <a16:creationId xmlns:a16="http://schemas.microsoft.com/office/drawing/2014/main" id="{9EC4DC9B-D6F1-4F0A-A8C6-D7562710A5E8}"/>
              </a:ext>
            </a:extLst>
          </p:cNvPr>
          <p:cNvPicPr>
            <a:picLocks noChangeAspect="1"/>
          </p:cNvPicPr>
          <p:nvPr/>
        </p:nvPicPr>
        <p:blipFill>
          <a:blip r:embed="rId2"/>
          <a:stretch>
            <a:fillRect/>
          </a:stretch>
        </p:blipFill>
        <p:spPr>
          <a:xfrm>
            <a:off x="786478" y="2548141"/>
            <a:ext cx="7661061" cy="4205626"/>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2845183446"/>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76F33-196D-4CF0-8BFA-B5D3A5B9564A}"/>
              </a:ext>
            </a:extLst>
          </p:cNvPr>
          <p:cNvSpPr>
            <a:spLocks noGrp="1"/>
          </p:cNvSpPr>
          <p:nvPr>
            <p:ph type="title"/>
          </p:nvPr>
        </p:nvSpPr>
        <p:spPr>
          <a:xfrm>
            <a:off x="867021" y="317436"/>
            <a:ext cx="7409956" cy="966651"/>
          </a:xfrm>
          <a:noFill/>
          <a:effectLst>
            <a:outerShdw blurRad="50800" dist="38100" dir="13500000" algn="br" rotWithShape="0">
              <a:prstClr val="black">
                <a:alpha val="40000"/>
              </a:prstClr>
            </a:outerShdw>
          </a:effectLst>
        </p:spPr>
        <p:txBody>
          <a:bodyPr>
            <a:normAutofit fontScale="90000"/>
          </a:bodyPr>
          <a:lstStyle/>
          <a:p>
            <a:pPr algn="ctr"/>
            <a:br>
              <a:rPr lang="en-US" sz="1800" b="1" u="sng" dirty="0">
                <a:solidFill>
                  <a:schemeClr val="bg1"/>
                </a:solidFill>
              </a:rPr>
            </a:br>
            <a:r>
              <a:rPr lang="en-US" sz="4900" b="1" u="sng" dirty="0">
                <a:solidFill>
                  <a:srgbClr val="FFFF00"/>
                </a:solidFill>
                <a:latin typeface="Angsana New" panose="02020603050405020304" pitchFamily="18" charset="-34"/>
                <a:cs typeface="Angsana New" panose="02020603050405020304" pitchFamily="18" charset="-34"/>
              </a:rPr>
              <a:t>Sales ratio report</a:t>
            </a:r>
            <a:br>
              <a:rPr lang="en-US" sz="1800" b="1" u="sng" dirty="0">
                <a:solidFill>
                  <a:schemeClr val="bg1"/>
                </a:solidFill>
              </a:rPr>
            </a:br>
            <a:br>
              <a:rPr lang="en-US" sz="1800" b="1" dirty="0"/>
            </a:br>
            <a:r>
              <a:rPr lang="en-US" sz="1800" b="1" dirty="0"/>
              <a:t>GENERATES AN EXCEL EXPORT FOR SUBMISSION TO THE REVENUE CABINET</a:t>
            </a:r>
          </a:p>
        </p:txBody>
      </p:sp>
      <p:pic>
        <p:nvPicPr>
          <p:cNvPr id="4" name="Picture 3">
            <a:extLst>
              <a:ext uri="{FF2B5EF4-FFF2-40B4-BE49-F238E27FC236}">
                <a16:creationId xmlns:a16="http://schemas.microsoft.com/office/drawing/2014/main" id="{4D43505F-5A01-429A-9A59-D8B3A625A386}"/>
              </a:ext>
            </a:extLst>
          </p:cNvPr>
          <p:cNvPicPr>
            <a:picLocks noChangeAspect="1"/>
          </p:cNvPicPr>
          <p:nvPr/>
        </p:nvPicPr>
        <p:blipFill>
          <a:blip r:embed="rId2"/>
          <a:stretch>
            <a:fillRect/>
          </a:stretch>
        </p:blipFill>
        <p:spPr>
          <a:xfrm>
            <a:off x="1240308" y="1808203"/>
            <a:ext cx="6663383" cy="4937429"/>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3071989184"/>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6906C-B37C-415E-8F0B-8B5E32CE1DBD}"/>
              </a:ext>
            </a:extLst>
          </p:cNvPr>
          <p:cNvSpPr>
            <a:spLocks noGrp="1"/>
          </p:cNvSpPr>
          <p:nvPr>
            <p:ph type="title"/>
          </p:nvPr>
        </p:nvSpPr>
        <p:spPr>
          <a:xfrm>
            <a:off x="-535374" y="576870"/>
            <a:ext cx="10214748" cy="545079"/>
          </a:xfrm>
          <a:effectLst>
            <a:outerShdw blurRad="50800" dist="38100" dir="13500000" algn="br" rotWithShape="0">
              <a:prstClr val="black">
                <a:alpha val="40000"/>
              </a:prstClr>
            </a:outerShdw>
          </a:effectLst>
        </p:spPr>
        <p:txBody>
          <a:bodyPr>
            <a:normAutofit fontScale="90000"/>
          </a:bodyPr>
          <a:lstStyle/>
          <a:p>
            <a:pPr algn="ctr"/>
            <a:r>
              <a:rPr lang="en-US" sz="4900" b="1" dirty="0">
                <a:solidFill>
                  <a:srgbClr val="FFFF00"/>
                </a:solidFill>
                <a:latin typeface="Angsana New" panose="02020603050405020304" pitchFamily="18" charset="-34"/>
                <a:cs typeface="Angsana New" panose="02020603050405020304" pitchFamily="18" charset="-34"/>
              </a:rPr>
              <a:t>Summary recap</a:t>
            </a:r>
            <a:br>
              <a:rPr lang="en-US" sz="2800" b="1" dirty="0">
                <a:solidFill>
                  <a:srgbClr val="FFFF00"/>
                </a:solidFill>
              </a:rPr>
            </a:br>
            <a:br>
              <a:rPr lang="en-US" sz="1800" b="1" dirty="0"/>
            </a:br>
            <a:r>
              <a:rPr lang="en-US" sz="2200" b="1" dirty="0"/>
              <a:t>this report can be run ANYTIME AND </a:t>
            </a:r>
            <a:br>
              <a:rPr lang="en-US" sz="2200" b="1" dirty="0"/>
            </a:br>
            <a:r>
              <a:rPr lang="en-US" sz="2200" b="1" dirty="0"/>
              <a:t>PROVIDES the total assessments for the county OR ANY DISTRICT OR COMBINATION OF DISTRICTS</a:t>
            </a:r>
          </a:p>
        </p:txBody>
      </p:sp>
      <p:pic>
        <p:nvPicPr>
          <p:cNvPr id="4" name="Picture 3">
            <a:extLst>
              <a:ext uri="{FF2B5EF4-FFF2-40B4-BE49-F238E27FC236}">
                <a16:creationId xmlns:a16="http://schemas.microsoft.com/office/drawing/2014/main" id="{854F6A77-5EDA-481A-8FF5-D1832A6DDD0A}"/>
              </a:ext>
            </a:extLst>
          </p:cNvPr>
          <p:cNvPicPr>
            <a:picLocks noChangeAspect="1"/>
          </p:cNvPicPr>
          <p:nvPr/>
        </p:nvPicPr>
        <p:blipFill>
          <a:blip r:embed="rId2"/>
          <a:stretch>
            <a:fillRect/>
          </a:stretch>
        </p:blipFill>
        <p:spPr>
          <a:xfrm>
            <a:off x="678944" y="1857227"/>
            <a:ext cx="3026568" cy="4669124"/>
          </a:xfrm>
          <a:prstGeom prst="rect">
            <a:avLst/>
          </a:prstGeom>
          <a:effectLst>
            <a:innerShdw blurRad="63500" dist="50800" dir="16200000">
              <a:prstClr val="black">
                <a:alpha val="50000"/>
              </a:prstClr>
            </a:innerShdw>
          </a:effectLst>
        </p:spPr>
      </p:pic>
      <p:pic>
        <p:nvPicPr>
          <p:cNvPr id="6" name="Picture 5">
            <a:extLst>
              <a:ext uri="{FF2B5EF4-FFF2-40B4-BE49-F238E27FC236}">
                <a16:creationId xmlns:a16="http://schemas.microsoft.com/office/drawing/2014/main" id="{12B76D38-E73C-44B0-9E76-F435FFF74C02}"/>
              </a:ext>
            </a:extLst>
          </p:cNvPr>
          <p:cNvPicPr>
            <a:picLocks noChangeAspect="1"/>
          </p:cNvPicPr>
          <p:nvPr/>
        </p:nvPicPr>
        <p:blipFill>
          <a:blip r:embed="rId3"/>
          <a:stretch>
            <a:fillRect/>
          </a:stretch>
        </p:blipFill>
        <p:spPr>
          <a:xfrm>
            <a:off x="4017666" y="1818415"/>
            <a:ext cx="4471963" cy="4707936"/>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693185812"/>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82160-8876-40FB-A52B-68A8632FD717}"/>
              </a:ext>
            </a:extLst>
          </p:cNvPr>
          <p:cNvSpPr>
            <a:spLocks noGrp="1"/>
          </p:cNvSpPr>
          <p:nvPr>
            <p:ph type="title"/>
          </p:nvPr>
        </p:nvSpPr>
        <p:spPr>
          <a:xfrm>
            <a:off x="332442" y="167130"/>
            <a:ext cx="5344202" cy="2728988"/>
          </a:xfrm>
          <a:effectLst>
            <a:outerShdw blurRad="50800" dist="38100" dir="13500000" algn="br" rotWithShape="0">
              <a:prstClr val="black">
                <a:alpha val="40000"/>
              </a:prstClr>
            </a:outerShdw>
          </a:effectLst>
        </p:spPr>
        <p:txBody>
          <a:bodyPr>
            <a:noAutofit/>
          </a:bodyPr>
          <a:lstStyle/>
          <a:p>
            <a:pPr algn="ctr"/>
            <a:r>
              <a:rPr lang="en-US" sz="3600" b="1" dirty="0">
                <a:solidFill>
                  <a:srgbClr val="FFFF00"/>
                </a:solidFill>
                <a:latin typeface="Angsana New" panose="02020603050405020304" pitchFamily="18" charset="-34"/>
                <a:cs typeface="Angsana New" panose="02020603050405020304" pitchFamily="18" charset="-34"/>
              </a:rPr>
              <a:t>state exempt property list</a:t>
            </a:r>
            <a:br>
              <a:rPr lang="en-US" sz="2800" b="1" dirty="0">
                <a:solidFill>
                  <a:srgbClr val="FFFF00"/>
                </a:solidFill>
              </a:rPr>
            </a:br>
            <a:r>
              <a:rPr lang="en-US" sz="2400" b="1" dirty="0"/>
              <a:t>click THE  </a:t>
            </a:r>
            <a:r>
              <a:rPr lang="en-US" sz="2400" b="1" dirty="0">
                <a:solidFill>
                  <a:srgbClr val="FFFF00"/>
                </a:solidFill>
                <a:cs typeface="Angsana New" panose="02020603050405020304" pitchFamily="18" charset="-34"/>
              </a:rPr>
              <a:t>export</a:t>
            </a:r>
            <a:r>
              <a:rPr lang="en-US" sz="2400" b="1" dirty="0"/>
              <a:t> BUTTON</a:t>
            </a:r>
            <a:br>
              <a:rPr lang="en-US" sz="2400" b="1" dirty="0">
                <a:solidFill>
                  <a:srgbClr val="FFFF00"/>
                </a:solidFill>
              </a:rPr>
            </a:br>
            <a:r>
              <a:rPr lang="en-US" sz="2400" b="1" dirty="0"/>
              <a:t>TO CREATE AN</a:t>
            </a:r>
            <a:br>
              <a:rPr lang="en-US" sz="2400" b="1" dirty="0"/>
            </a:br>
            <a:r>
              <a:rPr lang="en-US" sz="2400" b="1" dirty="0"/>
              <a:t>excel spreadsheet READY FOR SUBMISSION TO FRANKFORT</a:t>
            </a:r>
          </a:p>
        </p:txBody>
      </p:sp>
      <p:pic>
        <p:nvPicPr>
          <p:cNvPr id="4" name="Picture 3">
            <a:extLst>
              <a:ext uri="{FF2B5EF4-FFF2-40B4-BE49-F238E27FC236}">
                <a16:creationId xmlns:a16="http://schemas.microsoft.com/office/drawing/2014/main" id="{16177221-3F18-4025-839D-853280EFD03A}"/>
              </a:ext>
            </a:extLst>
          </p:cNvPr>
          <p:cNvPicPr>
            <a:picLocks noChangeAspect="1"/>
          </p:cNvPicPr>
          <p:nvPr/>
        </p:nvPicPr>
        <p:blipFill>
          <a:blip r:embed="rId2"/>
          <a:stretch>
            <a:fillRect/>
          </a:stretch>
        </p:blipFill>
        <p:spPr>
          <a:xfrm>
            <a:off x="5446424" y="1814365"/>
            <a:ext cx="3143250" cy="1450249"/>
          </a:xfrm>
          <a:prstGeom prst="rect">
            <a:avLst/>
          </a:prstGeom>
          <a:effectLst>
            <a:innerShdw blurRad="63500" dist="50800" dir="16200000">
              <a:prstClr val="black">
                <a:alpha val="50000"/>
              </a:prstClr>
            </a:innerShdw>
          </a:effectLst>
        </p:spPr>
      </p:pic>
      <p:pic>
        <p:nvPicPr>
          <p:cNvPr id="10" name="Picture 9">
            <a:extLst>
              <a:ext uri="{FF2B5EF4-FFF2-40B4-BE49-F238E27FC236}">
                <a16:creationId xmlns:a16="http://schemas.microsoft.com/office/drawing/2014/main" id="{D274E443-6D03-4398-9286-2E89902366FF}"/>
              </a:ext>
            </a:extLst>
          </p:cNvPr>
          <p:cNvPicPr>
            <a:picLocks noChangeAspect="1"/>
          </p:cNvPicPr>
          <p:nvPr/>
        </p:nvPicPr>
        <p:blipFill>
          <a:blip r:embed="rId3"/>
          <a:stretch>
            <a:fillRect/>
          </a:stretch>
        </p:blipFill>
        <p:spPr>
          <a:xfrm>
            <a:off x="682246" y="3376238"/>
            <a:ext cx="7907428" cy="3387229"/>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2405578191"/>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A7E6-A553-4C31-95AC-0FDD34AD6853}"/>
              </a:ext>
            </a:extLst>
          </p:cNvPr>
          <p:cNvSpPr>
            <a:spLocks noGrp="1"/>
          </p:cNvSpPr>
          <p:nvPr>
            <p:ph type="title"/>
          </p:nvPr>
        </p:nvSpPr>
        <p:spPr>
          <a:xfrm>
            <a:off x="99494" y="549588"/>
            <a:ext cx="9144000" cy="1166949"/>
          </a:xfrm>
          <a:effectLst>
            <a:outerShdw blurRad="50800" dist="38100" dir="13500000" algn="br" rotWithShape="0">
              <a:prstClr val="black">
                <a:alpha val="40000"/>
              </a:prstClr>
            </a:outerShdw>
          </a:effectLst>
        </p:spPr>
        <p:txBody>
          <a:bodyPr>
            <a:normAutofit fontScale="90000"/>
          </a:bodyPr>
          <a:lstStyle/>
          <a:p>
            <a:pPr algn="ctr"/>
            <a:r>
              <a:rPr lang="en-US" sz="4900" b="1" dirty="0">
                <a:solidFill>
                  <a:srgbClr val="FFFF00"/>
                </a:solidFill>
                <a:latin typeface="Angsana New" panose="02020603050405020304" pitchFamily="18" charset="-34"/>
                <a:cs typeface="Angsana New" panose="02020603050405020304" pitchFamily="18" charset="-34"/>
              </a:rPr>
              <a:t>Detailed additions/deletions</a:t>
            </a:r>
            <a:br>
              <a:rPr lang="en-US" sz="1800" b="1" u="sng" dirty="0">
                <a:solidFill>
                  <a:schemeClr val="bg1"/>
                </a:solidFill>
              </a:rPr>
            </a:br>
            <a:br>
              <a:rPr lang="en-US" sz="1800" dirty="0"/>
            </a:br>
            <a:r>
              <a:rPr lang="en-US" sz="2200" b="1" dirty="0"/>
              <a:t>fill in tax year/district </a:t>
            </a:r>
            <a:br>
              <a:rPr lang="en-US" sz="2200" b="1" dirty="0"/>
            </a:br>
            <a:r>
              <a:rPr lang="en-US" sz="2200" b="1" dirty="0"/>
              <a:t>click THE </a:t>
            </a:r>
            <a:r>
              <a:rPr lang="en-US" sz="2200" b="1" dirty="0">
                <a:solidFill>
                  <a:srgbClr val="FFFF00"/>
                </a:solidFill>
                <a:cs typeface="Angsana New" panose="02020603050405020304" pitchFamily="18" charset="-34"/>
              </a:rPr>
              <a:t>export additions/del</a:t>
            </a:r>
            <a:r>
              <a:rPr lang="en-US" sz="2200" b="1" dirty="0">
                <a:cs typeface="Angsana New" panose="02020603050405020304" pitchFamily="18" charset="-34"/>
              </a:rPr>
              <a:t> BUTTON</a:t>
            </a:r>
            <a:br>
              <a:rPr lang="en-US" sz="2200" b="1" dirty="0">
                <a:solidFill>
                  <a:srgbClr val="FFFF00"/>
                </a:solidFill>
              </a:rPr>
            </a:br>
            <a:br>
              <a:rPr lang="en-US" sz="2200" b="1" u="sng" dirty="0">
                <a:solidFill>
                  <a:schemeClr val="bg1"/>
                </a:solidFill>
              </a:rPr>
            </a:br>
            <a:r>
              <a:rPr lang="en-US" sz="2200" b="1" dirty="0"/>
              <a:t>ASSESS RIGHT PRO GENERATES AN excel SPREADSHEET READY TO SUBMIT</a:t>
            </a:r>
          </a:p>
        </p:txBody>
      </p:sp>
      <p:pic>
        <p:nvPicPr>
          <p:cNvPr id="4" name="Picture 3">
            <a:extLst>
              <a:ext uri="{FF2B5EF4-FFF2-40B4-BE49-F238E27FC236}">
                <a16:creationId xmlns:a16="http://schemas.microsoft.com/office/drawing/2014/main" id="{965A36A4-601F-4BF2-AF01-B693E7A2FC28}"/>
              </a:ext>
            </a:extLst>
          </p:cNvPr>
          <p:cNvPicPr>
            <a:picLocks noChangeAspect="1"/>
          </p:cNvPicPr>
          <p:nvPr/>
        </p:nvPicPr>
        <p:blipFill>
          <a:blip r:embed="rId2"/>
          <a:stretch>
            <a:fillRect/>
          </a:stretch>
        </p:blipFill>
        <p:spPr>
          <a:xfrm>
            <a:off x="540111" y="2357350"/>
            <a:ext cx="8163271" cy="1709185"/>
          </a:xfrm>
          <a:prstGeom prst="rect">
            <a:avLst/>
          </a:prstGeom>
          <a:effectLst>
            <a:innerShdw blurRad="63500" dist="50800" dir="16200000">
              <a:prstClr val="black">
                <a:alpha val="50000"/>
              </a:prstClr>
            </a:innerShdw>
          </a:effectLst>
        </p:spPr>
      </p:pic>
      <p:pic>
        <p:nvPicPr>
          <p:cNvPr id="5" name="Picture 4">
            <a:extLst>
              <a:ext uri="{FF2B5EF4-FFF2-40B4-BE49-F238E27FC236}">
                <a16:creationId xmlns:a16="http://schemas.microsoft.com/office/drawing/2014/main" id="{30540F12-8510-40B5-AAC3-8C726CEFC3CA}"/>
              </a:ext>
            </a:extLst>
          </p:cNvPr>
          <p:cNvPicPr>
            <a:picLocks noChangeAspect="1"/>
          </p:cNvPicPr>
          <p:nvPr/>
        </p:nvPicPr>
        <p:blipFill>
          <a:blip r:embed="rId3"/>
          <a:stretch>
            <a:fillRect/>
          </a:stretch>
        </p:blipFill>
        <p:spPr>
          <a:xfrm>
            <a:off x="156491" y="4233218"/>
            <a:ext cx="8831017" cy="2200805"/>
          </a:xfrm>
          <a:prstGeom prst="rect">
            <a:avLst/>
          </a:prstGeom>
          <a:effectLst>
            <a:innerShdw blurRad="63500" dist="50800" dir="18900000">
              <a:prstClr val="black">
                <a:alpha val="50000"/>
              </a:prstClr>
            </a:innerShdw>
          </a:effectLst>
        </p:spPr>
      </p:pic>
    </p:spTree>
    <p:extLst>
      <p:ext uri="{BB962C8B-B14F-4D97-AF65-F5344CB8AC3E}">
        <p14:creationId xmlns:p14="http://schemas.microsoft.com/office/powerpoint/2010/main" val="3773137764"/>
      </p:ext>
    </p:extLst>
  </p:cSld>
  <p:clrMapOvr>
    <a:masterClrMapping/>
  </p:clrMapOvr>
  <mc:AlternateContent xmlns:mc="http://schemas.openxmlformats.org/markup-compatibility/2006" xmlns:p14="http://schemas.microsoft.com/office/powerpoint/2010/main">
    <mc:Choice Requires="p14">
      <p:transition spd="slow" p14:dur="1250" advTm="7000">
        <p:fade/>
      </p:transition>
    </mc:Choice>
    <mc:Fallback xmlns="">
      <p:transition spd="slow"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581127" y="91545"/>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26868"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01877" y="32278"/>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84069" y="609601"/>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42" name="Rectangle 41">
            <a:extLst>
              <a:ext uri="{FF2B5EF4-FFF2-40B4-BE49-F238E27FC236}">
                <a16:creationId xmlns:a16="http://schemas.microsoft.com/office/drawing/2014/main" id="{ED2D7C63-562A-41C7-892E-0C73F5D59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D6B4CA-C0F5-4A47-95BB-39C36008DCB7}"/>
              </a:ext>
            </a:extLst>
          </p:cNvPr>
          <p:cNvSpPr>
            <a:spLocks noGrp="1"/>
          </p:cNvSpPr>
          <p:nvPr>
            <p:ph type="title"/>
          </p:nvPr>
        </p:nvSpPr>
        <p:spPr>
          <a:xfrm>
            <a:off x="3578296" y="685799"/>
            <a:ext cx="5501877" cy="1437745"/>
          </a:xfrm>
          <a:effectLst>
            <a:outerShdw blurRad="50800" dist="38100" dir="13500000" algn="br" rotWithShape="0">
              <a:prstClr val="black">
                <a:alpha val="40000"/>
              </a:prstClr>
            </a:outerShdw>
          </a:effectLst>
        </p:spPr>
        <p:txBody>
          <a:bodyPr vert="horz" lIns="91440" tIns="45720" rIns="91440" bIns="45720" rtlCol="0" anchor="b">
            <a:normAutofit fontScale="90000"/>
          </a:bodyPr>
          <a:lstStyle/>
          <a:p>
            <a:r>
              <a:rPr lang="en-US" sz="2800" b="1" dirty="0"/>
              <a:t>WITH THE ADVANCED </a:t>
            </a:r>
            <a:r>
              <a:rPr lang="en-US" sz="2800" b="1" dirty="0" err="1"/>
              <a:t>SeARCH</a:t>
            </a:r>
            <a:r>
              <a:rPr lang="en-US" sz="2800" b="1" dirty="0"/>
              <a:t> YOU CAN REFINE YOUR SEARCH ON A VERY DETAILED LEVEL</a:t>
            </a:r>
          </a:p>
        </p:txBody>
      </p:sp>
      <p:pic>
        <p:nvPicPr>
          <p:cNvPr id="5" name="Content Placeholder 4" descr="A screenshot of a computer&#10;&#10;Description automatically generated">
            <a:extLst>
              <a:ext uri="{FF2B5EF4-FFF2-40B4-BE49-F238E27FC236}">
                <a16:creationId xmlns:a16="http://schemas.microsoft.com/office/drawing/2014/main" id="{D70FE82D-F480-4E0E-BD29-70208A18C7A5}"/>
              </a:ext>
            </a:extLst>
          </p:cNvPr>
          <p:cNvPicPr>
            <a:picLocks noGrp="1" noChangeAspect="1"/>
          </p:cNvPicPr>
          <p:nvPr>
            <p:ph idx="1"/>
          </p:nvPr>
        </p:nvPicPr>
        <p:blipFill rotWithShape="1">
          <a:blip r:embed="rId3"/>
          <a:srcRect r="12516"/>
          <a:stretch/>
        </p:blipFill>
        <p:spPr>
          <a:xfrm>
            <a:off x="237944" y="91545"/>
            <a:ext cx="3340352" cy="6583206"/>
          </a:xfrm>
          <a:prstGeom prst="rect">
            <a:avLst/>
          </a:prstGeom>
          <a:effectLst>
            <a:innerShdw blurRad="63500" dist="50800" dir="16200000">
              <a:prstClr val="black">
                <a:alpha val="50000"/>
              </a:prstClr>
            </a:innerShdw>
          </a:effectLst>
        </p:spPr>
      </p:pic>
      <p:grpSp>
        <p:nvGrpSpPr>
          <p:cNvPr id="44" name="Group 43">
            <a:extLst>
              <a:ext uri="{FF2B5EF4-FFF2-40B4-BE49-F238E27FC236}">
                <a16:creationId xmlns:a16="http://schemas.microsoft.com/office/drawing/2014/main" id="{6DF25E23-BE15-4E36-A700-59F0CE8C54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45" name="Straight Connector 44">
              <a:extLst>
                <a:ext uri="{FF2B5EF4-FFF2-40B4-BE49-F238E27FC236}">
                  <a16:creationId xmlns:a16="http://schemas.microsoft.com/office/drawing/2014/main" id="{2CE9353A-F333-4305-BED0-D126D75F5D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95D1D327-6D34-4AB1-BBCB-FFD18B927B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C3D4CCB5-F27F-4868-B1D4-55D8654F07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55F00F96-8833-4C32-AD31-05286BC800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C22EE3D4-FE2C-4B01-BC8C-3CE2C6CC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79049604"/>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598E4-500E-47FB-B7A5-25FD16A759DA}"/>
              </a:ext>
            </a:extLst>
          </p:cNvPr>
          <p:cNvSpPr>
            <a:spLocks noGrp="1"/>
          </p:cNvSpPr>
          <p:nvPr>
            <p:ph type="title"/>
          </p:nvPr>
        </p:nvSpPr>
        <p:spPr>
          <a:xfrm rot="10800000" flipV="1">
            <a:off x="1330081" y="217826"/>
            <a:ext cx="6255173" cy="644433"/>
          </a:xfrm>
          <a:effectLst>
            <a:outerShdw blurRad="50800" dist="38100" dir="13500000" algn="br" rotWithShape="0">
              <a:prstClr val="black">
                <a:alpha val="40000"/>
              </a:prstClr>
            </a:outerShdw>
          </a:effectLst>
        </p:spPr>
        <p:txBody>
          <a:bodyPr>
            <a:normAutofit fontScale="90000"/>
          </a:bodyPr>
          <a:lstStyle/>
          <a:p>
            <a:pPr algn="ctr"/>
            <a:r>
              <a:rPr lang="en-US" sz="4400" b="1" dirty="0">
                <a:solidFill>
                  <a:srgbClr val="FFFF00"/>
                </a:solidFill>
                <a:latin typeface="Angsana New" panose="02020603050405020304" pitchFamily="18" charset="-34"/>
                <a:cs typeface="Angsana New" panose="02020603050405020304" pitchFamily="18" charset="-34"/>
              </a:rPr>
              <a:t>Cama study </a:t>
            </a:r>
            <a:r>
              <a:rPr lang="en-US" sz="2800" b="1" dirty="0"/>
              <a:t>search screen</a:t>
            </a:r>
          </a:p>
        </p:txBody>
      </p:sp>
      <p:sp>
        <p:nvSpPr>
          <p:cNvPr id="3" name="Text Placeholder 2">
            <a:extLst>
              <a:ext uri="{FF2B5EF4-FFF2-40B4-BE49-F238E27FC236}">
                <a16:creationId xmlns:a16="http://schemas.microsoft.com/office/drawing/2014/main" id="{4A1056E2-807D-4201-8231-78305A89139A}"/>
              </a:ext>
            </a:extLst>
          </p:cNvPr>
          <p:cNvSpPr>
            <a:spLocks noGrp="1"/>
          </p:cNvSpPr>
          <p:nvPr>
            <p:ph type="body" idx="1"/>
          </p:nvPr>
        </p:nvSpPr>
        <p:spPr>
          <a:xfrm>
            <a:off x="15875" y="1712199"/>
            <a:ext cx="3420709" cy="901001"/>
          </a:xfrm>
          <a:effectLst>
            <a:outerShdw blurRad="50800" dist="38100" dir="13500000" algn="br" rotWithShape="0">
              <a:prstClr val="black">
                <a:alpha val="40000"/>
              </a:prstClr>
            </a:outerShdw>
          </a:effectLst>
        </p:spPr>
        <p:txBody>
          <a:bodyPr/>
          <a:lstStyle/>
          <a:p>
            <a:pPr algn="ctr"/>
            <a:r>
              <a:rPr lang="en-US" b="1" dirty="0"/>
              <a:t>Used to analyze property sales.</a:t>
            </a:r>
          </a:p>
        </p:txBody>
      </p:sp>
      <p:pic>
        <p:nvPicPr>
          <p:cNvPr id="10" name="Content Placeholder 9">
            <a:extLst>
              <a:ext uri="{FF2B5EF4-FFF2-40B4-BE49-F238E27FC236}">
                <a16:creationId xmlns:a16="http://schemas.microsoft.com/office/drawing/2014/main" id="{929A094E-2285-4CD9-9EC2-30FCACE2E74A}"/>
              </a:ext>
            </a:extLst>
          </p:cNvPr>
          <p:cNvPicPr>
            <a:picLocks noGrp="1" noChangeAspect="1"/>
          </p:cNvPicPr>
          <p:nvPr>
            <p:ph sz="half" idx="2"/>
          </p:nvPr>
        </p:nvPicPr>
        <p:blipFill rotWithShape="1">
          <a:blip r:embed="rId2"/>
          <a:srcRect t="2386"/>
          <a:stretch/>
        </p:blipFill>
        <p:spPr>
          <a:xfrm>
            <a:off x="563636" y="3212245"/>
            <a:ext cx="2325189" cy="3427929"/>
          </a:xfrm>
          <a:effectLst>
            <a:innerShdw blurRad="63500" dist="50800" dir="16200000">
              <a:prstClr val="black">
                <a:alpha val="50000"/>
              </a:prstClr>
            </a:innerShdw>
          </a:effectLst>
        </p:spPr>
      </p:pic>
      <p:pic>
        <p:nvPicPr>
          <p:cNvPr id="8" name="Content Placeholder 7">
            <a:extLst>
              <a:ext uri="{FF2B5EF4-FFF2-40B4-BE49-F238E27FC236}">
                <a16:creationId xmlns:a16="http://schemas.microsoft.com/office/drawing/2014/main" id="{AC7CEAB5-63F1-4C5C-B88C-F29D51B72145}"/>
              </a:ext>
            </a:extLst>
          </p:cNvPr>
          <p:cNvPicPr>
            <a:picLocks noGrp="1" noChangeAspect="1"/>
          </p:cNvPicPr>
          <p:nvPr>
            <p:ph sz="quarter" idx="4"/>
          </p:nvPr>
        </p:nvPicPr>
        <p:blipFill>
          <a:blip r:embed="rId3"/>
          <a:stretch>
            <a:fillRect/>
          </a:stretch>
        </p:blipFill>
        <p:spPr>
          <a:xfrm>
            <a:off x="3476194" y="1260375"/>
            <a:ext cx="5415823" cy="5379799"/>
          </a:xfrm>
          <a:effectLst>
            <a:innerShdw blurRad="63500" dist="50800" dir="16200000">
              <a:prstClr val="black">
                <a:alpha val="50000"/>
              </a:prstClr>
            </a:innerShdw>
          </a:effectLst>
        </p:spPr>
      </p:pic>
    </p:spTree>
    <p:extLst>
      <p:ext uri="{BB962C8B-B14F-4D97-AF65-F5344CB8AC3E}">
        <p14:creationId xmlns:p14="http://schemas.microsoft.com/office/powerpoint/2010/main" val="2755314945"/>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6E436-E0CA-43BF-A9A5-8E9E7CA2C094}"/>
              </a:ext>
            </a:extLst>
          </p:cNvPr>
          <p:cNvSpPr>
            <a:spLocks noGrp="1"/>
          </p:cNvSpPr>
          <p:nvPr>
            <p:ph type="title"/>
          </p:nvPr>
        </p:nvSpPr>
        <p:spPr>
          <a:xfrm>
            <a:off x="331285" y="89291"/>
            <a:ext cx="4524983" cy="6008913"/>
          </a:xfrm>
          <a:effectLst>
            <a:outerShdw blurRad="50800" dist="38100" dir="13500000" algn="br" rotWithShape="0">
              <a:prstClr val="black">
                <a:alpha val="40000"/>
              </a:prstClr>
            </a:outerShdw>
          </a:effectLst>
        </p:spPr>
        <p:txBody>
          <a:bodyPr>
            <a:normAutofit/>
          </a:bodyPr>
          <a:lstStyle/>
          <a:p>
            <a:r>
              <a:rPr lang="en-US" sz="4400" b="1" dirty="0">
                <a:solidFill>
                  <a:srgbClr val="FFFF00"/>
                </a:solidFill>
                <a:latin typeface="Angsana New" panose="02020603050405020304" pitchFamily="18" charset="-34"/>
                <a:cs typeface="Angsana New" panose="02020603050405020304" pitchFamily="18" charset="-34"/>
              </a:rPr>
              <a:t>Cama study</a:t>
            </a:r>
            <a:br>
              <a:rPr lang="en-US" sz="2000" b="1" dirty="0"/>
            </a:br>
            <a:br>
              <a:rPr lang="en-US" sz="2000" b="1" dirty="0"/>
            </a:br>
            <a:r>
              <a:rPr lang="en-US" sz="1800" b="1" dirty="0"/>
              <a:t>Search was for properties</a:t>
            </a:r>
            <a:br>
              <a:rPr lang="en-US" sz="1800" b="1" dirty="0"/>
            </a:br>
            <a:r>
              <a:rPr lang="en-US" sz="1800" b="1" dirty="0"/>
              <a:t>in Bradford place subdivision</a:t>
            </a:r>
            <a:br>
              <a:rPr lang="en-US" sz="1800" b="1" dirty="0"/>
            </a:br>
            <a:r>
              <a:rPr lang="en-US" sz="1800" b="1" dirty="0"/>
              <a:t>sold between</a:t>
            </a:r>
            <a:br>
              <a:rPr lang="en-US" sz="1800" b="1" dirty="0"/>
            </a:br>
            <a:r>
              <a:rPr lang="en-US" sz="1800" b="1" dirty="0"/>
              <a:t>09/01/2019 and 12/31/2019</a:t>
            </a:r>
            <a:br>
              <a:rPr lang="en-US" sz="1800" b="1" dirty="0"/>
            </a:br>
            <a:br>
              <a:rPr lang="en-US" sz="2000" b="1" dirty="0"/>
            </a:br>
            <a:r>
              <a:rPr lang="en-US" sz="2000" b="1" dirty="0"/>
              <a:t>sale price – </a:t>
            </a:r>
            <a:br>
              <a:rPr lang="en-US" sz="2000" b="1" dirty="0"/>
            </a:br>
            <a:r>
              <a:rPr lang="en-US" sz="2000" b="1" dirty="0"/>
              <a:t>$150,000 and $175,000</a:t>
            </a:r>
            <a:br>
              <a:rPr lang="en-US" sz="2000" b="1" dirty="0"/>
            </a:br>
            <a:br>
              <a:rPr lang="en-US" sz="2000" b="1" dirty="0"/>
            </a:br>
            <a:r>
              <a:rPr lang="en-US" sz="1800" b="1" dirty="0"/>
              <a:t>one record was returned.</a:t>
            </a:r>
            <a:br>
              <a:rPr lang="en-US" sz="1800" b="1" dirty="0"/>
            </a:br>
            <a:br>
              <a:rPr lang="en-US" sz="1800" b="1" dirty="0"/>
            </a:br>
            <a:r>
              <a:rPr lang="en-US" sz="1800" b="1" dirty="0"/>
              <a:t>Key values in the search are:</a:t>
            </a:r>
            <a:br>
              <a:rPr lang="en-US" sz="1800" b="1" dirty="0"/>
            </a:br>
            <a:br>
              <a:rPr lang="en-US" sz="1800" b="1" dirty="0"/>
            </a:br>
            <a:r>
              <a:rPr lang="en-US" sz="1800" b="1" dirty="0"/>
              <a:t>cost living price/</a:t>
            </a:r>
            <a:r>
              <a:rPr lang="en-US" sz="1800" b="1" dirty="0" err="1"/>
              <a:t>sq.ft</a:t>
            </a:r>
            <a:r>
              <a:rPr lang="en-US" sz="1800" b="1" dirty="0"/>
              <a:t> assessed living price/</a:t>
            </a:r>
            <a:r>
              <a:rPr lang="en-US" sz="1800" b="1" dirty="0" err="1"/>
              <a:t>sq.ft</a:t>
            </a:r>
            <a:endParaRPr lang="en-US" sz="1800" b="1" dirty="0"/>
          </a:p>
        </p:txBody>
      </p:sp>
      <p:pic>
        <p:nvPicPr>
          <p:cNvPr id="5" name="Content Placeholder 4">
            <a:extLst>
              <a:ext uri="{FF2B5EF4-FFF2-40B4-BE49-F238E27FC236}">
                <a16:creationId xmlns:a16="http://schemas.microsoft.com/office/drawing/2014/main" id="{9C629DF4-8223-417F-8304-3D243DD19CE2}"/>
              </a:ext>
            </a:extLst>
          </p:cNvPr>
          <p:cNvPicPr>
            <a:picLocks noGrp="1" noChangeAspect="1"/>
          </p:cNvPicPr>
          <p:nvPr>
            <p:ph idx="1"/>
          </p:nvPr>
        </p:nvPicPr>
        <p:blipFill>
          <a:blip r:embed="rId2"/>
          <a:stretch>
            <a:fillRect/>
          </a:stretch>
        </p:blipFill>
        <p:spPr>
          <a:xfrm>
            <a:off x="4572000" y="715562"/>
            <a:ext cx="4468125" cy="4678310"/>
          </a:xfrm>
          <a:effectLst>
            <a:innerShdw blurRad="63500" dist="50800" dir="16200000">
              <a:prstClr val="black">
                <a:alpha val="50000"/>
              </a:prstClr>
            </a:innerShdw>
          </a:effectLst>
        </p:spPr>
      </p:pic>
      <p:pic>
        <p:nvPicPr>
          <p:cNvPr id="7" name="Picture 6">
            <a:extLst>
              <a:ext uri="{FF2B5EF4-FFF2-40B4-BE49-F238E27FC236}">
                <a16:creationId xmlns:a16="http://schemas.microsoft.com/office/drawing/2014/main" id="{24B9299F-E92B-4492-9D96-E29AEC2B5281}"/>
              </a:ext>
            </a:extLst>
          </p:cNvPr>
          <p:cNvPicPr>
            <a:picLocks noChangeAspect="1"/>
          </p:cNvPicPr>
          <p:nvPr/>
        </p:nvPicPr>
        <p:blipFill>
          <a:blip r:embed="rId3"/>
          <a:stretch>
            <a:fillRect/>
          </a:stretch>
        </p:blipFill>
        <p:spPr>
          <a:xfrm>
            <a:off x="502565" y="5909607"/>
            <a:ext cx="8537560" cy="792773"/>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3833957249"/>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F3331-DF6E-4714-9C58-D0D2252FC648}"/>
              </a:ext>
            </a:extLst>
          </p:cNvPr>
          <p:cNvSpPr>
            <a:spLocks noGrp="1"/>
          </p:cNvSpPr>
          <p:nvPr>
            <p:ph type="title"/>
          </p:nvPr>
        </p:nvSpPr>
        <p:spPr>
          <a:xfrm>
            <a:off x="419297" y="1334579"/>
            <a:ext cx="3809210" cy="1397659"/>
          </a:xfrm>
          <a:effectLst>
            <a:outerShdw blurRad="50800" dist="38100" dir="13500000" algn="br" rotWithShape="0">
              <a:prstClr val="black">
                <a:alpha val="40000"/>
              </a:prstClr>
            </a:outerShdw>
          </a:effectLst>
        </p:spPr>
        <p:txBody>
          <a:bodyPr>
            <a:normAutofit fontScale="90000"/>
          </a:bodyPr>
          <a:lstStyle/>
          <a:p>
            <a:r>
              <a:rPr lang="en-US" sz="4900" b="1" dirty="0">
                <a:solidFill>
                  <a:srgbClr val="FFFF00"/>
                </a:solidFill>
                <a:latin typeface="Angsana New" panose="02020603050405020304" pitchFamily="18" charset="-34"/>
                <a:cs typeface="Angsana New" panose="02020603050405020304" pitchFamily="18" charset="-34"/>
              </a:rPr>
              <a:t>Sales study </a:t>
            </a:r>
            <a:br>
              <a:rPr lang="en-US" sz="1800" b="1" dirty="0">
                <a:solidFill>
                  <a:srgbClr val="FFFF00"/>
                </a:solidFill>
              </a:rPr>
            </a:br>
            <a:r>
              <a:rPr lang="en-US" sz="1800" b="1" dirty="0"/>
              <a:t>used for searching</a:t>
            </a:r>
            <a:br>
              <a:rPr lang="en-US" sz="1800" b="1" dirty="0"/>
            </a:br>
            <a:r>
              <a:rPr lang="en-US" sz="1800" b="1" dirty="0"/>
              <a:t>comparable sales</a:t>
            </a:r>
            <a:br>
              <a:rPr lang="en-US" sz="1800" b="1" dirty="0"/>
            </a:br>
            <a:br>
              <a:rPr lang="en-US" sz="1800" b="1" dirty="0"/>
            </a:br>
            <a:r>
              <a:rPr lang="en-US" sz="1800" b="1" dirty="0"/>
              <a:t>The search is for properties in 2009 tax year in district 02</a:t>
            </a:r>
            <a:br>
              <a:rPr lang="en-US" sz="1800" b="1" dirty="0"/>
            </a:br>
            <a:r>
              <a:rPr lang="en-US" sz="1800" b="1" dirty="0"/>
              <a:t>with a sale date of 01/01/2019 having a brick exterior and living area greater than 2500</a:t>
            </a:r>
            <a:br>
              <a:rPr lang="en-US" sz="1800" b="1" dirty="0"/>
            </a:br>
            <a:r>
              <a:rPr lang="en-US" sz="1800" b="1" dirty="0"/>
              <a:t>and living area $psf greater than $90</a:t>
            </a:r>
            <a:br>
              <a:rPr lang="en-US" sz="1800" b="1" dirty="0"/>
            </a:br>
            <a:br>
              <a:rPr lang="en-US" sz="1800" b="1" dirty="0"/>
            </a:br>
            <a:r>
              <a:rPr lang="en-US" sz="1800" b="1" dirty="0"/>
              <a:t>the search returned</a:t>
            </a:r>
            <a:br>
              <a:rPr lang="en-US" sz="1800" b="1" dirty="0"/>
            </a:br>
            <a:r>
              <a:rPr lang="en-US" sz="1800" b="1" dirty="0"/>
              <a:t>260 properties.</a:t>
            </a:r>
          </a:p>
        </p:txBody>
      </p:sp>
      <p:pic>
        <p:nvPicPr>
          <p:cNvPr id="4" name="Picture 3">
            <a:extLst>
              <a:ext uri="{FF2B5EF4-FFF2-40B4-BE49-F238E27FC236}">
                <a16:creationId xmlns:a16="http://schemas.microsoft.com/office/drawing/2014/main" id="{073CAAD5-22BA-497F-B90F-6BE41CD73140}"/>
              </a:ext>
            </a:extLst>
          </p:cNvPr>
          <p:cNvPicPr>
            <a:picLocks noChangeAspect="1"/>
          </p:cNvPicPr>
          <p:nvPr/>
        </p:nvPicPr>
        <p:blipFill>
          <a:blip r:embed="rId2"/>
          <a:stretch>
            <a:fillRect/>
          </a:stretch>
        </p:blipFill>
        <p:spPr>
          <a:xfrm>
            <a:off x="3901597" y="1565435"/>
            <a:ext cx="4951025" cy="2219893"/>
          </a:xfrm>
          <a:prstGeom prst="rect">
            <a:avLst/>
          </a:prstGeom>
          <a:effectLst>
            <a:innerShdw blurRad="63500" dist="50800" dir="16200000">
              <a:prstClr val="black">
                <a:alpha val="50000"/>
              </a:prstClr>
            </a:innerShdw>
          </a:effectLst>
        </p:spPr>
      </p:pic>
      <p:pic>
        <p:nvPicPr>
          <p:cNvPr id="6" name="Picture 5">
            <a:extLst>
              <a:ext uri="{FF2B5EF4-FFF2-40B4-BE49-F238E27FC236}">
                <a16:creationId xmlns:a16="http://schemas.microsoft.com/office/drawing/2014/main" id="{A4F6DBF9-6EA9-425A-B0A3-E097F37D2B8E}"/>
              </a:ext>
            </a:extLst>
          </p:cNvPr>
          <p:cNvPicPr>
            <a:picLocks noChangeAspect="1"/>
          </p:cNvPicPr>
          <p:nvPr/>
        </p:nvPicPr>
        <p:blipFill>
          <a:blip r:embed="rId3"/>
          <a:stretch>
            <a:fillRect/>
          </a:stretch>
        </p:blipFill>
        <p:spPr>
          <a:xfrm>
            <a:off x="483259" y="3932658"/>
            <a:ext cx="8402530" cy="2796842"/>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124088795"/>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5A47A-23F9-4040-9486-EA21889486E2}"/>
              </a:ext>
            </a:extLst>
          </p:cNvPr>
          <p:cNvSpPr>
            <a:spLocks noGrp="1"/>
          </p:cNvSpPr>
          <p:nvPr>
            <p:ph type="title"/>
          </p:nvPr>
        </p:nvSpPr>
        <p:spPr>
          <a:xfrm>
            <a:off x="198985" y="1045238"/>
            <a:ext cx="10044187" cy="1342623"/>
          </a:xfrm>
          <a:effectLst>
            <a:outerShdw blurRad="50800" dist="38100" dir="13500000" algn="br" rotWithShape="0">
              <a:prstClr val="black">
                <a:alpha val="40000"/>
              </a:prstClr>
            </a:outerShdw>
          </a:effectLst>
        </p:spPr>
        <p:txBody>
          <a:bodyPr>
            <a:normAutofit fontScale="90000"/>
          </a:bodyPr>
          <a:lstStyle/>
          <a:p>
            <a:pPr>
              <a:spcBef>
                <a:spcPts val="90"/>
              </a:spcBef>
            </a:pPr>
            <a:br>
              <a:rPr lang="en-US" sz="1800" b="1" dirty="0">
                <a:effectLst/>
                <a:latin typeface="Calibri" panose="020F0502020204030204" pitchFamily="34" charset="0"/>
                <a:ea typeface="Times New Roman" panose="02020603050405020304" pitchFamily="18" charset="0"/>
                <a:cs typeface="Calibri" panose="020F0502020204030204" pitchFamily="34" charset="0"/>
              </a:rPr>
            </a:br>
            <a:r>
              <a:rPr lang="en-US" sz="4000" b="1" dirty="0">
                <a:solidFill>
                  <a:srgbClr val="FFFF00"/>
                </a:solidFill>
                <a:effectLst/>
                <a:latin typeface="Angsana New" panose="02020603050405020304" pitchFamily="18" charset="-34"/>
                <a:ea typeface="Times New Roman" panose="02020603050405020304" pitchFamily="18" charset="0"/>
                <a:cs typeface="Angsana New" panose="02020603050405020304" pitchFamily="18" charset="-34"/>
              </a:rPr>
              <a:t>tax year specific information – ratio </a:t>
            </a:r>
            <a:br>
              <a:rPr lang="en-US" sz="1800" b="1" dirty="0">
                <a:effectLst/>
                <a:latin typeface="Century Gothic" panose="020B0502020202020204" pitchFamily="34" charset="0"/>
                <a:ea typeface="Times New Roman" panose="02020603050405020304" pitchFamily="18" charset="0"/>
                <a:cs typeface="Calibri" panose="020F0502020204030204" pitchFamily="34" charset="0"/>
              </a:rPr>
            </a:br>
            <a:r>
              <a:rPr lang="en-US" sz="1800" b="1" dirty="0">
                <a:effectLst/>
                <a:latin typeface="Century Gothic" panose="020B0502020202020204" pitchFamily="34" charset="0"/>
                <a:ea typeface="Times New Roman" panose="02020603050405020304" pitchFamily="18" charset="0"/>
                <a:cs typeface="Calibri" panose="020F0502020204030204" pitchFamily="34" charset="0"/>
              </a:rPr>
              <a:t>In </a:t>
            </a:r>
            <a:r>
              <a:rPr lang="en-US" sz="3100" b="1" dirty="0">
                <a:solidFill>
                  <a:srgbClr val="FFFF00"/>
                </a:solidFill>
                <a:effectLst/>
                <a:latin typeface="Angsana New" panose="02020603050405020304" pitchFamily="18" charset="-34"/>
                <a:ea typeface="Times New Roman" panose="02020603050405020304" pitchFamily="18" charset="0"/>
                <a:cs typeface="Angsana New" panose="02020603050405020304" pitchFamily="18" charset="-34"/>
              </a:rPr>
              <a:t>Assess Right Pro </a:t>
            </a:r>
            <a:r>
              <a:rPr lang="en-US" sz="1800" b="1" dirty="0">
                <a:effectLst/>
                <a:latin typeface="Century Gothic" panose="020B0502020202020204" pitchFamily="34" charset="0"/>
                <a:ea typeface="Times New Roman" panose="02020603050405020304" pitchFamily="18" charset="0"/>
                <a:cs typeface="Calibri" panose="020F0502020204030204" pitchFamily="34" charset="0"/>
              </a:rPr>
              <a:t>the sales ratio calculation is based on</a:t>
            </a:r>
            <a:br>
              <a:rPr lang="en-US" sz="1800" b="1" dirty="0">
                <a:effectLst/>
                <a:latin typeface="Century Gothic" panose="020B0502020202020204" pitchFamily="34" charset="0"/>
                <a:ea typeface="Times New Roman" panose="02020603050405020304" pitchFamily="18" charset="0"/>
                <a:cs typeface="Calibri" panose="020F0502020204030204" pitchFamily="34" charset="0"/>
              </a:rPr>
            </a:br>
            <a:r>
              <a:rPr lang="en-US" sz="1800" b="1" dirty="0">
                <a:effectLst/>
                <a:latin typeface="Century Gothic" panose="020B0502020202020204" pitchFamily="34" charset="0"/>
                <a:ea typeface="Times New Roman" panose="02020603050405020304" pitchFamily="18" charset="0"/>
                <a:cs typeface="Calibri" panose="020F0502020204030204" pitchFamily="34" charset="0"/>
              </a:rPr>
              <a:t>the latest “certified” tax roll assessment per Revenue Cabinet requirements</a:t>
            </a:r>
            <a:br>
              <a:rPr lang="en-US" sz="1800" b="1" dirty="0">
                <a:effectLst/>
                <a:latin typeface="Century Gothic" panose="020B0502020202020204" pitchFamily="34" charset="0"/>
                <a:ea typeface="Times New Roman" panose="02020603050405020304" pitchFamily="18" charset="0"/>
                <a:cs typeface="Calibri" panose="020F0502020204030204" pitchFamily="34" charset="0"/>
              </a:rPr>
            </a:br>
            <a:br>
              <a:rPr lang="en-US" sz="1800" b="1" dirty="0">
                <a:effectLst/>
                <a:latin typeface="Century Gothic" panose="020B0502020202020204" pitchFamily="34" charset="0"/>
                <a:ea typeface="Times New Roman" panose="02020603050405020304" pitchFamily="18" charset="0"/>
                <a:cs typeface="Calibri" panose="020F0502020204030204" pitchFamily="34" charset="0"/>
              </a:rPr>
            </a:br>
            <a:r>
              <a:rPr lang="en-US" sz="1800" b="1" dirty="0">
                <a:effectLst/>
                <a:latin typeface="Century Gothic" panose="020B0502020202020204" pitchFamily="34" charset="0"/>
                <a:ea typeface="Times New Roman" panose="02020603050405020304" pitchFamily="18" charset="0"/>
                <a:cs typeface="Calibri" panose="020F0502020204030204" pitchFamily="34" charset="0"/>
              </a:rPr>
              <a:t>check your “Certified” box for the prior tax year in </a:t>
            </a:r>
            <a:br>
              <a:rPr lang="en-US" sz="1800" b="1" dirty="0">
                <a:effectLst/>
                <a:latin typeface="Century Gothic" panose="020B0502020202020204" pitchFamily="34" charset="0"/>
                <a:ea typeface="Times New Roman" panose="02020603050405020304" pitchFamily="18" charset="0"/>
                <a:cs typeface="Calibri" panose="020F0502020204030204" pitchFamily="34" charset="0"/>
              </a:rPr>
            </a:br>
            <a:r>
              <a:rPr lang="en-US" sz="3100" b="1" dirty="0">
                <a:solidFill>
                  <a:srgbClr val="FFFF00"/>
                </a:solidFill>
                <a:latin typeface="Angsana New" panose="02020603050405020304" pitchFamily="18" charset="-34"/>
                <a:ea typeface="Times New Roman" panose="02020603050405020304" pitchFamily="18" charset="0"/>
                <a:cs typeface="Angsana New" panose="02020603050405020304" pitchFamily="18" charset="-34"/>
              </a:rPr>
              <a:t>Administration/Settings/Tax Year Specifi</a:t>
            </a:r>
            <a:r>
              <a:rPr lang="en-US" sz="3100" b="1" dirty="0">
                <a:solidFill>
                  <a:srgbClr val="FFFF00"/>
                </a:solidFill>
                <a:effectLst/>
                <a:latin typeface="Angsana New" panose="02020603050405020304" pitchFamily="18" charset="-34"/>
                <a:ea typeface="Times New Roman" panose="02020603050405020304" pitchFamily="18" charset="0"/>
                <a:cs typeface="Angsana New" panose="02020603050405020304" pitchFamily="18" charset="-34"/>
              </a:rPr>
              <a:t>c information </a:t>
            </a:r>
            <a:br>
              <a:rPr lang="en-US" sz="1800" b="1" dirty="0">
                <a:solidFill>
                  <a:srgbClr val="FFFF00"/>
                </a:solidFill>
                <a:effectLst/>
                <a:latin typeface="Century Gothic" panose="020B0502020202020204" pitchFamily="34" charset="0"/>
                <a:ea typeface="Times New Roman" panose="02020603050405020304" pitchFamily="18" charset="0"/>
                <a:cs typeface="Calibri" panose="020F0502020204030204" pitchFamily="34" charset="0"/>
              </a:rPr>
            </a:br>
            <a:r>
              <a:rPr lang="en-US" sz="1800" b="1" dirty="0">
                <a:effectLst/>
                <a:latin typeface="Century Gothic" panose="020B0502020202020204" pitchFamily="34" charset="0"/>
                <a:ea typeface="Times New Roman" panose="02020603050405020304" pitchFamily="18" charset="0"/>
                <a:cs typeface="Calibri" panose="020F0502020204030204" pitchFamily="34" charset="0"/>
              </a:rPr>
              <a:t>This allows </a:t>
            </a:r>
            <a:r>
              <a:rPr lang="en-US" sz="3100" b="1" dirty="0">
                <a:solidFill>
                  <a:srgbClr val="FFFF00"/>
                </a:solidFill>
                <a:effectLst/>
                <a:latin typeface="Angsana New" panose="02020603050405020304" pitchFamily="18" charset="-34"/>
                <a:ea typeface="Times New Roman" panose="02020603050405020304" pitchFamily="18" charset="0"/>
                <a:cs typeface="Angsana New" panose="02020603050405020304" pitchFamily="18" charset="-34"/>
              </a:rPr>
              <a:t>Assess Right Pro </a:t>
            </a:r>
            <a:r>
              <a:rPr lang="en-US" sz="1800" b="1" dirty="0">
                <a:effectLst/>
                <a:latin typeface="Century Gothic" panose="020B0502020202020204" pitchFamily="34" charset="0"/>
                <a:ea typeface="Times New Roman" panose="02020603050405020304" pitchFamily="18" charset="0"/>
                <a:cs typeface="Calibri" panose="020F0502020204030204" pitchFamily="34" charset="0"/>
              </a:rPr>
              <a:t>to calculate assessments for sales</a:t>
            </a:r>
            <a:br>
              <a:rPr lang="en-US" sz="1800" b="1" dirty="0">
                <a:effectLst/>
                <a:latin typeface="Century Gothic" panose="020B0502020202020204" pitchFamily="34" charset="0"/>
                <a:ea typeface="Times New Roman" panose="02020603050405020304" pitchFamily="18" charset="0"/>
                <a:cs typeface="Calibri" panose="020F0502020204030204" pitchFamily="34" charset="0"/>
              </a:rPr>
            </a:br>
            <a:r>
              <a:rPr lang="en-US" sz="1800" b="1" dirty="0">
                <a:effectLst/>
                <a:latin typeface="Century Gothic" panose="020B0502020202020204" pitchFamily="34" charset="0"/>
                <a:ea typeface="Times New Roman" panose="02020603050405020304" pitchFamily="18" charset="0"/>
                <a:cs typeface="Calibri" panose="020F0502020204030204" pitchFamily="34" charset="0"/>
              </a:rPr>
              <a:t>entered from the day you check the box - usually July 1</a:t>
            </a:r>
            <a:r>
              <a:rPr lang="en-US" sz="1800" b="1" baseline="30000" dirty="0">
                <a:effectLst/>
                <a:latin typeface="Century Gothic" panose="020B0502020202020204" pitchFamily="34" charset="0"/>
                <a:ea typeface="Times New Roman" panose="02020603050405020304" pitchFamily="18" charset="0"/>
                <a:cs typeface="Calibri" panose="020F0502020204030204" pitchFamily="34" charset="0"/>
              </a:rPr>
              <a:t>st </a:t>
            </a:r>
            <a:br>
              <a:rPr lang="en-US" sz="1800" b="1" dirty="0">
                <a:effectLst/>
                <a:latin typeface="Century Gothic" panose="020B0502020202020204" pitchFamily="34" charset="0"/>
                <a:ea typeface="Times New Roman" panose="02020603050405020304" pitchFamily="18" charset="0"/>
                <a:cs typeface="Calibri" panose="020F0502020204030204" pitchFamily="34" charset="0"/>
              </a:rPr>
            </a:br>
            <a:r>
              <a:rPr lang="en-US" sz="1800" b="1" dirty="0">
                <a:effectLst/>
                <a:latin typeface="Century Gothic" panose="020B0502020202020204" pitchFamily="34" charset="0"/>
                <a:ea typeface="Times New Roman" panose="02020603050405020304" pitchFamily="18" charset="0"/>
                <a:cs typeface="Calibri" panose="020F0502020204030204" pitchFamily="34" charset="0"/>
              </a:rPr>
              <a:t>to use your prior year assessment</a:t>
            </a:r>
            <a:b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br>
            <a:endParaRPr lang="en-US" b="1" dirty="0">
              <a:latin typeface="Century Gothic" panose="020B0502020202020204" pitchFamily="34" charset="0"/>
            </a:endParaRPr>
          </a:p>
        </p:txBody>
      </p:sp>
      <p:pic>
        <p:nvPicPr>
          <p:cNvPr id="4" name="Picture 3">
            <a:extLst>
              <a:ext uri="{FF2B5EF4-FFF2-40B4-BE49-F238E27FC236}">
                <a16:creationId xmlns:a16="http://schemas.microsoft.com/office/drawing/2014/main" id="{209B42E9-FCD0-45C7-A6F2-1C113786D4A1}"/>
              </a:ext>
            </a:extLst>
          </p:cNvPr>
          <p:cNvPicPr>
            <a:picLocks noChangeAspect="1"/>
          </p:cNvPicPr>
          <p:nvPr/>
        </p:nvPicPr>
        <p:blipFill>
          <a:blip r:embed="rId2"/>
          <a:stretch>
            <a:fillRect/>
          </a:stretch>
        </p:blipFill>
        <p:spPr>
          <a:xfrm>
            <a:off x="2432412" y="3989248"/>
            <a:ext cx="6681197" cy="2675659"/>
          </a:xfrm>
          <a:prstGeom prst="rect">
            <a:avLst/>
          </a:prstGeom>
          <a:effectLst>
            <a:innerShdw blurRad="63500" dist="50800" dir="16200000">
              <a:prstClr val="black">
                <a:alpha val="50000"/>
              </a:prstClr>
            </a:innerShdw>
          </a:effectLst>
        </p:spPr>
      </p:pic>
      <p:pic>
        <p:nvPicPr>
          <p:cNvPr id="6" name="Picture 5">
            <a:extLst>
              <a:ext uri="{FF2B5EF4-FFF2-40B4-BE49-F238E27FC236}">
                <a16:creationId xmlns:a16="http://schemas.microsoft.com/office/drawing/2014/main" id="{87198375-A914-4191-8E2E-6D828EDF25CF}"/>
              </a:ext>
            </a:extLst>
          </p:cNvPr>
          <p:cNvPicPr>
            <a:picLocks noChangeAspect="1"/>
          </p:cNvPicPr>
          <p:nvPr/>
        </p:nvPicPr>
        <p:blipFill>
          <a:blip r:embed="rId3"/>
          <a:stretch>
            <a:fillRect/>
          </a:stretch>
        </p:blipFill>
        <p:spPr>
          <a:xfrm>
            <a:off x="73031" y="3989248"/>
            <a:ext cx="2316796" cy="958674"/>
          </a:xfrm>
          <a:prstGeom prst="rect">
            <a:avLst/>
          </a:prstGeom>
          <a:effectLst>
            <a:innerShdw blurRad="63500" dist="50800" dir="16200000">
              <a:prstClr val="black">
                <a:alpha val="50000"/>
              </a:prstClr>
            </a:innerShdw>
          </a:effectLst>
        </p:spPr>
      </p:pic>
      <p:pic>
        <p:nvPicPr>
          <p:cNvPr id="10" name="Picture 9">
            <a:extLst>
              <a:ext uri="{FF2B5EF4-FFF2-40B4-BE49-F238E27FC236}">
                <a16:creationId xmlns:a16="http://schemas.microsoft.com/office/drawing/2014/main" id="{66BB9C56-7E5C-46D6-8637-24CB3867675E}"/>
              </a:ext>
            </a:extLst>
          </p:cNvPr>
          <p:cNvPicPr>
            <a:picLocks noChangeAspect="1"/>
          </p:cNvPicPr>
          <p:nvPr/>
        </p:nvPicPr>
        <p:blipFill>
          <a:blip r:embed="rId4"/>
          <a:stretch>
            <a:fillRect/>
          </a:stretch>
        </p:blipFill>
        <p:spPr>
          <a:xfrm>
            <a:off x="73031" y="3596088"/>
            <a:ext cx="2762250" cy="285750"/>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3005075756"/>
      </p:ext>
    </p:extLst>
  </p:cSld>
  <p:clrMapOvr>
    <a:masterClrMapping/>
  </p:clrMapOvr>
  <mc:AlternateContent xmlns:mc="http://schemas.openxmlformats.org/markup-compatibility/2006" xmlns:p14="http://schemas.microsoft.com/office/powerpoint/2010/main">
    <mc:Choice Requires="p14">
      <p:transition spd="slow" p14:dur="1250" advTm="11000">
        <p:fade/>
      </p:transition>
    </mc:Choice>
    <mc:Fallback xmlns="">
      <p:transition spd="slow" advTm="11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ACEF7-3E4E-4739-9EA9-AD7BC9318F90}"/>
              </a:ext>
            </a:extLst>
          </p:cNvPr>
          <p:cNvSpPr>
            <a:spLocks noGrp="1"/>
          </p:cNvSpPr>
          <p:nvPr>
            <p:ph type="title"/>
          </p:nvPr>
        </p:nvSpPr>
        <p:spPr>
          <a:xfrm>
            <a:off x="0" y="1649396"/>
            <a:ext cx="8969829" cy="2133600"/>
          </a:xfrm>
          <a:effectLst>
            <a:outerShdw blurRad="50800" dist="38100" dir="13500000" algn="br" rotWithShape="0">
              <a:prstClr val="black">
                <a:alpha val="40000"/>
              </a:prstClr>
            </a:outerShdw>
          </a:effectLst>
        </p:spPr>
        <p:txBody>
          <a:bodyPr>
            <a:normAutofit fontScale="90000"/>
          </a:bodyPr>
          <a:lstStyle/>
          <a:p>
            <a:pPr algn="ctr"/>
            <a:r>
              <a:rPr lang="en-US" sz="4900" b="1" dirty="0">
                <a:solidFill>
                  <a:srgbClr val="FFFF00"/>
                </a:solidFill>
                <a:effectLst/>
                <a:latin typeface="Angsana New" panose="02020603050405020304" pitchFamily="18" charset="-34"/>
                <a:ea typeface="Times New Roman" panose="02020603050405020304" pitchFamily="18" charset="0"/>
                <a:cs typeface="Angsana New" panose="02020603050405020304" pitchFamily="18" charset="-34"/>
              </a:rPr>
              <a:t>tax year specific information homestead/disability</a:t>
            </a:r>
            <a:br>
              <a:rPr lang="en-US" sz="2200" b="1" u="sng"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br>
            <a:r>
              <a:rPr lang="en-US" sz="2200" b="1" dirty="0">
                <a:effectLst/>
                <a:latin typeface="Century Gothic" panose="020B0502020202020204" pitchFamily="34" charset="0"/>
                <a:ea typeface="Times New Roman" panose="02020603050405020304" pitchFamily="18" charset="0"/>
                <a:cs typeface="Calibri" panose="020F0502020204030204" pitchFamily="34" charset="0"/>
              </a:rPr>
              <a:t>current yearly homestead and disability values</a:t>
            </a:r>
            <a:br>
              <a:rPr lang="en-US" sz="2200" b="1" dirty="0">
                <a:effectLst/>
                <a:latin typeface="Century Gothic" panose="020B0502020202020204" pitchFamily="34" charset="0"/>
                <a:ea typeface="Times New Roman" panose="02020603050405020304" pitchFamily="18" charset="0"/>
                <a:cs typeface="Calibri" panose="020F0502020204030204" pitchFamily="34" charset="0"/>
              </a:rPr>
            </a:br>
            <a:r>
              <a:rPr lang="en-US" sz="2200" b="1" dirty="0">
                <a:effectLst/>
                <a:latin typeface="Century Gothic" panose="020B0502020202020204" pitchFamily="34" charset="0"/>
                <a:ea typeface="Times New Roman" panose="02020603050405020304" pitchFamily="18" charset="0"/>
                <a:cs typeface="Calibri" panose="020F0502020204030204" pitchFamily="34" charset="0"/>
              </a:rPr>
              <a:t>are entered in the table</a:t>
            </a:r>
            <a:br>
              <a:rPr lang="en-US" sz="2200" b="1" dirty="0">
                <a:effectLst/>
                <a:latin typeface="Century Gothic" panose="020B0502020202020204" pitchFamily="34" charset="0"/>
                <a:ea typeface="Times New Roman" panose="02020603050405020304" pitchFamily="18" charset="0"/>
                <a:cs typeface="Calibri" panose="020F0502020204030204" pitchFamily="34" charset="0"/>
              </a:rPr>
            </a:br>
            <a:br>
              <a:rPr lang="en-US" sz="2200" b="1" dirty="0">
                <a:effectLst/>
                <a:latin typeface="Century Gothic" panose="020B0502020202020204" pitchFamily="34" charset="0"/>
                <a:ea typeface="Times New Roman" panose="02020603050405020304" pitchFamily="18" charset="0"/>
                <a:cs typeface="Calibri" panose="020F0502020204030204" pitchFamily="34" charset="0"/>
              </a:rPr>
            </a:br>
            <a:r>
              <a:rPr lang="en-US" sz="2200" b="1" dirty="0">
                <a:effectLst/>
                <a:latin typeface="Century Gothic" panose="020B0502020202020204" pitchFamily="34" charset="0"/>
                <a:ea typeface="Times New Roman" panose="02020603050405020304" pitchFamily="18" charset="0"/>
                <a:cs typeface="Calibri" panose="020F0502020204030204" pitchFamily="34" charset="0"/>
              </a:rPr>
              <a:t>the computer will then revalue all properties </a:t>
            </a:r>
            <a:br>
              <a:rPr lang="en-US" sz="2200" b="1" dirty="0">
                <a:effectLst/>
                <a:latin typeface="Century Gothic" panose="020B0502020202020204" pitchFamily="34" charset="0"/>
                <a:ea typeface="Times New Roman" panose="02020603050405020304" pitchFamily="18" charset="0"/>
                <a:cs typeface="Calibri" panose="020F0502020204030204" pitchFamily="34" charset="0"/>
              </a:rPr>
            </a:br>
            <a:r>
              <a:rPr lang="en-US" sz="2200" b="1" dirty="0">
                <a:effectLst/>
                <a:latin typeface="Century Gothic" panose="020B0502020202020204" pitchFamily="34" charset="0"/>
                <a:ea typeface="Times New Roman" panose="02020603050405020304" pitchFamily="18" charset="0"/>
                <a:cs typeface="Calibri" panose="020F0502020204030204" pitchFamily="34" charset="0"/>
              </a:rPr>
              <a:t>with these fields entered</a:t>
            </a:r>
            <a:endParaRPr lang="en-US" sz="2200" dirty="0">
              <a:latin typeface="Century Gothic" panose="020B0502020202020204" pitchFamily="34" charset="0"/>
            </a:endParaRPr>
          </a:p>
        </p:txBody>
      </p:sp>
      <p:pic>
        <p:nvPicPr>
          <p:cNvPr id="4" name="Picture 3">
            <a:extLst>
              <a:ext uri="{FF2B5EF4-FFF2-40B4-BE49-F238E27FC236}">
                <a16:creationId xmlns:a16="http://schemas.microsoft.com/office/drawing/2014/main" id="{B98593A0-4578-4B8B-81A8-22C437CA4A14}"/>
              </a:ext>
            </a:extLst>
          </p:cNvPr>
          <p:cNvPicPr>
            <a:picLocks noChangeAspect="1"/>
          </p:cNvPicPr>
          <p:nvPr/>
        </p:nvPicPr>
        <p:blipFill>
          <a:blip r:embed="rId2"/>
          <a:stretch>
            <a:fillRect/>
          </a:stretch>
        </p:blipFill>
        <p:spPr>
          <a:xfrm>
            <a:off x="416925" y="4269110"/>
            <a:ext cx="8362259" cy="2358805"/>
          </a:xfrm>
          <a:prstGeom prst="rect">
            <a:avLst/>
          </a:prstGeom>
          <a:effectLst>
            <a:innerShdw blurRad="63500" dist="50800" dir="16200000">
              <a:prstClr val="black">
                <a:alpha val="50000"/>
              </a:prstClr>
            </a:innerShdw>
          </a:effectLst>
        </p:spPr>
      </p:pic>
      <p:pic>
        <p:nvPicPr>
          <p:cNvPr id="8" name="Picture 7">
            <a:extLst>
              <a:ext uri="{FF2B5EF4-FFF2-40B4-BE49-F238E27FC236}">
                <a16:creationId xmlns:a16="http://schemas.microsoft.com/office/drawing/2014/main" id="{F831BE22-56FE-4377-915E-18F460DD376E}"/>
              </a:ext>
            </a:extLst>
          </p:cNvPr>
          <p:cNvPicPr>
            <a:picLocks noChangeAspect="1"/>
          </p:cNvPicPr>
          <p:nvPr/>
        </p:nvPicPr>
        <p:blipFill>
          <a:blip r:embed="rId3"/>
          <a:stretch>
            <a:fillRect/>
          </a:stretch>
        </p:blipFill>
        <p:spPr>
          <a:xfrm>
            <a:off x="4442429" y="136362"/>
            <a:ext cx="2601895" cy="1071783"/>
          </a:xfrm>
          <a:prstGeom prst="rect">
            <a:avLst/>
          </a:prstGeom>
          <a:effectLst>
            <a:innerShdw blurRad="63500" dist="50800" dir="16200000">
              <a:prstClr val="black">
                <a:alpha val="50000"/>
              </a:prstClr>
            </a:innerShdw>
          </a:effectLst>
        </p:spPr>
      </p:pic>
      <p:pic>
        <p:nvPicPr>
          <p:cNvPr id="10" name="Picture 9">
            <a:extLst>
              <a:ext uri="{FF2B5EF4-FFF2-40B4-BE49-F238E27FC236}">
                <a16:creationId xmlns:a16="http://schemas.microsoft.com/office/drawing/2014/main" id="{82651070-FDD5-4570-AD97-BC980973C8FC}"/>
              </a:ext>
            </a:extLst>
          </p:cNvPr>
          <p:cNvPicPr>
            <a:picLocks noChangeAspect="1"/>
          </p:cNvPicPr>
          <p:nvPr/>
        </p:nvPicPr>
        <p:blipFill>
          <a:blip r:embed="rId4"/>
          <a:stretch>
            <a:fillRect/>
          </a:stretch>
        </p:blipFill>
        <p:spPr>
          <a:xfrm>
            <a:off x="1609389" y="922395"/>
            <a:ext cx="2762250" cy="285750"/>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1797086537"/>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ACEF7-3E4E-4739-9EA9-AD7BC9318F90}"/>
              </a:ext>
            </a:extLst>
          </p:cNvPr>
          <p:cNvSpPr>
            <a:spLocks noGrp="1"/>
          </p:cNvSpPr>
          <p:nvPr>
            <p:ph type="title"/>
          </p:nvPr>
        </p:nvSpPr>
        <p:spPr>
          <a:xfrm>
            <a:off x="87085" y="1858265"/>
            <a:ext cx="8969829" cy="1976845"/>
          </a:xfrm>
          <a:effectLst>
            <a:outerShdw blurRad="50800" dist="38100" dir="13500000" algn="br" rotWithShape="0">
              <a:prstClr val="black">
                <a:alpha val="40000"/>
              </a:prstClr>
            </a:outerShdw>
          </a:effectLst>
        </p:spPr>
        <p:txBody>
          <a:bodyPr>
            <a:noAutofit/>
          </a:bodyPr>
          <a:lstStyle/>
          <a:p>
            <a:pPr algn="ctr"/>
            <a:r>
              <a:rPr lang="en-US" sz="4000" b="1" dirty="0">
                <a:solidFill>
                  <a:srgbClr val="FFFF00"/>
                </a:solidFill>
                <a:effectLst/>
                <a:latin typeface="Angsana New" panose="02020603050405020304" pitchFamily="18" charset="-34"/>
                <a:ea typeface="Times New Roman" panose="02020603050405020304" pitchFamily="18" charset="0"/>
                <a:cs typeface="Angsana New" panose="02020603050405020304" pitchFamily="18" charset="-34"/>
              </a:rPr>
              <a:t>tax year specific information </a:t>
            </a:r>
            <a:br>
              <a:rPr lang="en-US" sz="4000" b="1" dirty="0">
                <a:solidFill>
                  <a:srgbClr val="FFFF00"/>
                </a:solidFill>
                <a:effectLst/>
                <a:latin typeface="Angsana New" panose="02020603050405020304" pitchFamily="18" charset="-34"/>
                <a:ea typeface="Times New Roman" panose="02020603050405020304" pitchFamily="18" charset="0"/>
                <a:cs typeface="Angsana New" panose="02020603050405020304" pitchFamily="18" charset="-34"/>
              </a:rPr>
            </a:br>
            <a:r>
              <a:rPr lang="en-US" sz="4000" b="1" dirty="0">
                <a:solidFill>
                  <a:srgbClr val="FFFF00"/>
                </a:solidFill>
                <a:effectLst/>
                <a:latin typeface="Angsana New" panose="02020603050405020304" pitchFamily="18" charset="-34"/>
                <a:ea typeface="Times New Roman" panose="02020603050405020304" pitchFamily="18" charset="0"/>
                <a:cs typeface="Angsana New" panose="02020603050405020304" pitchFamily="18" charset="-34"/>
              </a:rPr>
              <a:t>week inspection start-week inspection end</a:t>
            </a:r>
            <a:br>
              <a:rPr lang="en-US" sz="4000" b="1" u="sng" dirty="0">
                <a:solidFill>
                  <a:schemeClr val="bg1"/>
                </a:solidFill>
                <a:effectLst/>
                <a:latin typeface="Angsana New" panose="02020603050405020304" pitchFamily="18" charset="-34"/>
                <a:ea typeface="Times New Roman" panose="02020603050405020304" pitchFamily="18" charset="0"/>
                <a:cs typeface="Angsana New" panose="02020603050405020304" pitchFamily="18" charset="-34"/>
              </a:rPr>
            </a:br>
            <a:br>
              <a:rPr lang="en-US" sz="4000" b="1" u="sng" dirty="0">
                <a:latin typeface="Angsana New" panose="02020603050405020304" pitchFamily="18" charset="-34"/>
                <a:ea typeface="Times New Roman" panose="02020603050405020304" pitchFamily="18" charset="0"/>
                <a:cs typeface="Angsana New" panose="02020603050405020304" pitchFamily="18" charset="-34"/>
              </a:rPr>
            </a:br>
            <a:r>
              <a:rPr lang="en-US" sz="2800" b="1" dirty="0">
                <a:latin typeface="Century Gothic" panose="020B0502020202020204" pitchFamily="34" charset="0"/>
                <a:ea typeface="Times New Roman" panose="02020603050405020304" pitchFamily="18" charset="0"/>
                <a:cs typeface="Calibri" panose="020F0502020204030204" pitchFamily="34" charset="0"/>
              </a:rPr>
              <a:t>the inspection dates are entered in this table</a:t>
            </a:r>
            <a:br>
              <a:rPr lang="en-US" sz="2800" b="1" dirty="0">
                <a:latin typeface="Century Gothic" panose="020B0502020202020204" pitchFamily="34" charset="0"/>
                <a:ea typeface="Times New Roman" panose="02020603050405020304" pitchFamily="18" charset="0"/>
                <a:cs typeface="Calibri" panose="020F0502020204030204" pitchFamily="34" charset="0"/>
              </a:rPr>
            </a:br>
            <a:r>
              <a:rPr lang="en-US" sz="2800" b="1" dirty="0">
                <a:latin typeface="Century Gothic" panose="020B0502020202020204" pitchFamily="34" charset="0"/>
                <a:ea typeface="Times New Roman" panose="02020603050405020304" pitchFamily="18" charset="0"/>
                <a:cs typeface="Calibri" panose="020F0502020204030204" pitchFamily="34" charset="0"/>
              </a:rPr>
              <a:t>notices when printed will reflect these dates</a:t>
            </a:r>
            <a:endParaRPr lang="en-US" sz="2800" dirty="0">
              <a:latin typeface="Century Gothic" panose="020B0502020202020204" pitchFamily="34" charset="0"/>
            </a:endParaRPr>
          </a:p>
        </p:txBody>
      </p:sp>
      <p:pic>
        <p:nvPicPr>
          <p:cNvPr id="4" name="Picture 3">
            <a:extLst>
              <a:ext uri="{FF2B5EF4-FFF2-40B4-BE49-F238E27FC236}">
                <a16:creationId xmlns:a16="http://schemas.microsoft.com/office/drawing/2014/main" id="{B98593A0-4578-4B8B-81A8-22C437CA4A14}"/>
              </a:ext>
            </a:extLst>
          </p:cNvPr>
          <p:cNvPicPr>
            <a:picLocks noChangeAspect="1"/>
          </p:cNvPicPr>
          <p:nvPr/>
        </p:nvPicPr>
        <p:blipFill>
          <a:blip r:embed="rId2"/>
          <a:stretch>
            <a:fillRect/>
          </a:stretch>
        </p:blipFill>
        <p:spPr>
          <a:xfrm>
            <a:off x="551288" y="4304117"/>
            <a:ext cx="8118930" cy="2290167"/>
          </a:xfrm>
          <a:prstGeom prst="rect">
            <a:avLst/>
          </a:prstGeom>
          <a:effectLst>
            <a:innerShdw blurRad="63500" dist="50800" dir="16200000">
              <a:prstClr val="black">
                <a:alpha val="50000"/>
              </a:prstClr>
            </a:innerShdw>
          </a:effectLst>
        </p:spPr>
      </p:pic>
      <p:pic>
        <p:nvPicPr>
          <p:cNvPr id="8" name="Picture 7">
            <a:extLst>
              <a:ext uri="{FF2B5EF4-FFF2-40B4-BE49-F238E27FC236}">
                <a16:creationId xmlns:a16="http://schemas.microsoft.com/office/drawing/2014/main" id="{F831BE22-56FE-4377-915E-18F460DD376E}"/>
              </a:ext>
            </a:extLst>
          </p:cNvPr>
          <p:cNvPicPr>
            <a:picLocks noChangeAspect="1"/>
          </p:cNvPicPr>
          <p:nvPr/>
        </p:nvPicPr>
        <p:blipFill>
          <a:blip r:embed="rId3"/>
          <a:stretch>
            <a:fillRect/>
          </a:stretch>
        </p:blipFill>
        <p:spPr>
          <a:xfrm>
            <a:off x="5044030" y="263716"/>
            <a:ext cx="2522761" cy="1039186"/>
          </a:xfrm>
          <a:prstGeom prst="rect">
            <a:avLst/>
          </a:prstGeom>
          <a:effectLst>
            <a:innerShdw blurRad="63500" dist="50800" dir="16200000">
              <a:prstClr val="black">
                <a:alpha val="50000"/>
              </a:prstClr>
            </a:innerShdw>
          </a:effectLst>
        </p:spPr>
      </p:pic>
      <p:pic>
        <p:nvPicPr>
          <p:cNvPr id="5" name="Picture 4">
            <a:extLst>
              <a:ext uri="{FF2B5EF4-FFF2-40B4-BE49-F238E27FC236}">
                <a16:creationId xmlns:a16="http://schemas.microsoft.com/office/drawing/2014/main" id="{0CC6BD75-3FDD-4DD5-B01B-1447F2560A9C}"/>
              </a:ext>
            </a:extLst>
          </p:cNvPr>
          <p:cNvPicPr>
            <a:picLocks noChangeAspect="1"/>
          </p:cNvPicPr>
          <p:nvPr/>
        </p:nvPicPr>
        <p:blipFill>
          <a:blip r:embed="rId4"/>
          <a:stretch>
            <a:fillRect/>
          </a:stretch>
        </p:blipFill>
        <p:spPr>
          <a:xfrm>
            <a:off x="1577209" y="641014"/>
            <a:ext cx="2762250" cy="285750"/>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4087118938"/>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EFCA7-DC38-49F1-8003-8C688A009ED1}"/>
              </a:ext>
            </a:extLst>
          </p:cNvPr>
          <p:cNvSpPr>
            <a:spLocks noGrp="1"/>
          </p:cNvSpPr>
          <p:nvPr>
            <p:ph type="title"/>
          </p:nvPr>
        </p:nvSpPr>
        <p:spPr>
          <a:xfrm>
            <a:off x="137397" y="1256343"/>
            <a:ext cx="5097899" cy="3688760"/>
          </a:xfrm>
          <a:effectLst>
            <a:outerShdw blurRad="50800" dist="38100" dir="13500000" algn="br" rotWithShape="0">
              <a:prstClr val="black">
                <a:alpha val="40000"/>
              </a:prstClr>
            </a:outerShdw>
          </a:effectLst>
        </p:spPr>
        <p:txBody>
          <a:bodyPr>
            <a:normAutofit fontScale="90000"/>
          </a:bodyPr>
          <a:lstStyle/>
          <a:p>
            <a:pPr algn="ctr"/>
            <a:r>
              <a:rPr lang="en-US" sz="4400" b="1" dirty="0">
                <a:solidFill>
                  <a:srgbClr val="FFFF00"/>
                </a:solidFill>
                <a:latin typeface="Angsana New" panose="02020603050405020304" pitchFamily="18" charset="-34"/>
                <a:cs typeface="Angsana New" panose="02020603050405020304" pitchFamily="18" charset="-34"/>
              </a:rPr>
              <a:t>Modify soil class values</a:t>
            </a:r>
            <a:br>
              <a:rPr lang="en-US" sz="4400" b="1" dirty="0">
                <a:solidFill>
                  <a:srgbClr val="FFFF00"/>
                </a:solidFill>
              </a:rPr>
            </a:br>
            <a:br>
              <a:rPr lang="en-US" sz="2500" b="1" dirty="0">
                <a:solidFill>
                  <a:srgbClr val="FFFF00"/>
                </a:solidFill>
              </a:rPr>
            </a:br>
            <a:r>
              <a:rPr lang="en-US" sz="2500" b="1" dirty="0"/>
              <a:t>this table is used</a:t>
            </a:r>
            <a:br>
              <a:rPr lang="en-US" sz="2500" b="1" dirty="0"/>
            </a:br>
            <a:r>
              <a:rPr lang="en-US" sz="2500" b="1" dirty="0"/>
              <a:t>to set the revenue</a:t>
            </a:r>
            <a:br>
              <a:rPr lang="en-US" sz="2500" b="1" dirty="0"/>
            </a:br>
            <a:r>
              <a:rPr lang="en-US" sz="2500" b="1" dirty="0"/>
              <a:t>recommended</a:t>
            </a:r>
            <a:br>
              <a:rPr lang="en-US" sz="2500" b="1" dirty="0"/>
            </a:br>
            <a:r>
              <a:rPr lang="en-US" sz="2500" b="1" dirty="0"/>
              <a:t>agricultural values</a:t>
            </a:r>
            <a:br>
              <a:rPr lang="en-US" sz="2500" b="1" dirty="0"/>
            </a:br>
            <a:r>
              <a:rPr lang="en-US" sz="2500" b="1" dirty="0"/>
              <a:t>for farmland</a:t>
            </a:r>
          </a:p>
        </p:txBody>
      </p:sp>
      <p:pic>
        <p:nvPicPr>
          <p:cNvPr id="4" name="Picture 3">
            <a:extLst>
              <a:ext uri="{FF2B5EF4-FFF2-40B4-BE49-F238E27FC236}">
                <a16:creationId xmlns:a16="http://schemas.microsoft.com/office/drawing/2014/main" id="{B57150D2-78B8-4C63-A6A1-0C6D4BAF7484}"/>
              </a:ext>
            </a:extLst>
          </p:cNvPr>
          <p:cNvPicPr>
            <a:picLocks noChangeAspect="1"/>
          </p:cNvPicPr>
          <p:nvPr/>
        </p:nvPicPr>
        <p:blipFill>
          <a:blip r:embed="rId2"/>
          <a:stretch>
            <a:fillRect/>
          </a:stretch>
        </p:blipFill>
        <p:spPr>
          <a:xfrm>
            <a:off x="5476924" y="583507"/>
            <a:ext cx="3367362" cy="1919282"/>
          </a:xfrm>
          <a:prstGeom prst="rect">
            <a:avLst/>
          </a:prstGeom>
          <a:effectLst>
            <a:innerShdw blurRad="63500" dist="50800" dir="16200000">
              <a:prstClr val="black">
                <a:alpha val="50000"/>
              </a:prstClr>
            </a:innerShdw>
          </a:effectLst>
        </p:spPr>
      </p:pic>
      <p:pic>
        <p:nvPicPr>
          <p:cNvPr id="6" name="Picture 5">
            <a:extLst>
              <a:ext uri="{FF2B5EF4-FFF2-40B4-BE49-F238E27FC236}">
                <a16:creationId xmlns:a16="http://schemas.microsoft.com/office/drawing/2014/main" id="{B6889C7C-65B9-486F-B020-AA651DAE182A}"/>
              </a:ext>
            </a:extLst>
          </p:cNvPr>
          <p:cNvPicPr>
            <a:picLocks noChangeAspect="1"/>
          </p:cNvPicPr>
          <p:nvPr/>
        </p:nvPicPr>
        <p:blipFill>
          <a:blip r:embed="rId3"/>
          <a:stretch>
            <a:fillRect/>
          </a:stretch>
        </p:blipFill>
        <p:spPr>
          <a:xfrm>
            <a:off x="6082036" y="174573"/>
            <a:ext cx="2762250" cy="285750"/>
          </a:xfrm>
          <a:prstGeom prst="rect">
            <a:avLst/>
          </a:prstGeom>
          <a:effectLst>
            <a:innerShdw blurRad="63500" dist="50800" dir="16200000">
              <a:prstClr val="black">
                <a:alpha val="50000"/>
              </a:prstClr>
            </a:innerShdw>
          </a:effectLst>
        </p:spPr>
      </p:pic>
      <p:pic>
        <p:nvPicPr>
          <p:cNvPr id="8" name="Picture 7">
            <a:extLst>
              <a:ext uri="{FF2B5EF4-FFF2-40B4-BE49-F238E27FC236}">
                <a16:creationId xmlns:a16="http://schemas.microsoft.com/office/drawing/2014/main" id="{43BD24F3-27DC-421A-B932-FC0DD191DB1F}"/>
              </a:ext>
            </a:extLst>
          </p:cNvPr>
          <p:cNvPicPr>
            <a:picLocks noChangeAspect="1"/>
          </p:cNvPicPr>
          <p:nvPr/>
        </p:nvPicPr>
        <p:blipFill>
          <a:blip r:embed="rId4"/>
          <a:stretch>
            <a:fillRect/>
          </a:stretch>
        </p:blipFill>
        <p:spPr>
          <a:xfrm>
            <a:off x="5476925" y="2583332"/>
            <a:ext cx="3367361" cy="4190728"/>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1529768289"/>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CE225-9BB5-4CC7-8237-F7DC6FD25096}"/>
              </a:ext>
            </a:extLst>
          </p:cNvPr>
          <p:cNvSpPr>
            <a:spLocks noGrp="1"/>
          </p:cNvSpPr>
          <p:nvPr>
            <p:ph type="title"/>
          </p:nvPr>
        </p:nvSpPr>
        <p:spPr>
          <a:xfrm>
            <a:off x="-14211" y="554325"/>
            <a:ext cx="9144000" cy="1371328"/>
          </a:xfrm>
          <a:effectLst>
            <a:outerShdw blurRad="50800" dist="38100" dir="13500000" algn="br" rotWithShape="0">
              <a:prstClr val="black">
                <a:alpha val="40000"/>
              </a:prstClr>
            </a:outerShdw>
          </a:effectLst>
        </p:spPr>
        <p:txBody>
          <a:bodyPr>
            <a:normAutofit fontScale="90000"/>
          </a:bodyPr>
          <a:lstStyle/>
          <a:p>
            <a:pPr algn="ctr"/>
            <a:br>
              <a:rPr lang="en-US" sz="1800" b="1" u="sng" dirty="0">
                <a:solidFill>
                  <a:schemeClr val="bg1"/>
                </a:solidFill>
              </a:rPr>
            </a:br>
            <a:r>
              <a:rPr lang="en-US" sz="4400" b="1" dirty="0">
                <a:solidFill>
                  <a:srgbClr val="FFFF00"/>
                </a:solidFill>
                <a:latin typeface="Angsana New" panose="02020603050405020304" pitchFamily="18" charset="-34"/>
                <a:cs typeface="Angsana New" panose="02020603050405020304" pitchFamily="18" charset="-34"/>
              </a:rPr>
              <a:t>Lock/unlock tax values and address change</a:t>
            </a:r>
            <a:br>
              <a:rPr lang="en-US" sz="4400" b="1" u="sng" dirty="0">
                <a:solidFill>
                  <a:schemeClr val="bg1"/>
                </a:solidFill>
                <a:latin typeface="Angsana New" panose="02020603050405020304" pitchFamily="18" charset="-34"/>
                <a:cs typeface="Angsana New" panose="02020603050405020304" pitchFamily="18" charset="-34"/>
              </a:rPr>
            </a:br>
            <a:r>
              <a:rPr lang="en-US" sz="2200" b="1" dirty="0"/>
              <a:t>in this example tax YEAR 2020 has the locked box checked</a:t>
            </a:r>
            <a:br>
              <a:rPr lang="en-US" sz="2200" b="1" dirty="0"/>
            </a:br>
            <a:r>
              <a:rPr lang="en-US" sz="2200" b="1" dirty="0"/>
              <a:t>indicating the county has TURNED IN THEIR SECOND RECAP</a:t>
            </a:r>
            <a:br>
              <a:rPr lang="en-US" sz="2200" b="1" dirty="0"/>
            </a:br>
            <a:r>
              <a:rPr lang="en-US" sz="2200" b="1" dirty="0"/>
              <a:t>the figures cannot be changed</a:t>
            </a:r>
            <a:br>
              <a:rPr lang="en-US" sz="2200" b="1" dirty="0"/>
            </a:br>
            <a:r>
              <a:rPr lang="en-US" sz="2200" b="1" dirty="0"/>
              <a:t>Addresses can be updated until the tax bills are printed</a:t>
            </a:r>
            <a:br>
              <a:rPr lang="en-US" sz="2200" b="1" dirty="0"/>
            </a:br>
            <a:r>
              <a:rPr lang="en-US" sz="2200" b="1" dirty="0"/>
              <a:t>Addresses CAN BE locked ONCE THE TAX BILL EXPORT IS COMPLETE</a:t>
            </a:r>
          </a:p>
        </p:txBody>
      </p:sp>
      <p:pic>
        <p:nvPicPr>
          <p:cNvPr id="4" name="Picture 3">
            <a:extLst>
              <a:ext uri="{FF2B5EF4-FFF2-40B4-BE49-F238E27FC236}">
                <a16:creationId xmlns:a16="http://schemas.microsoft.com/office/drawing/2014/main" id="{55E063CE-C59B-4437-BF0C-C976D28E1125}"/>
              </a:ext>
            </a:extLst>
          </p:cNvPr>
          <p:cNvPicPr>
            <a:picLocks noChangeAspect="1"/>
          </p:cNvPicPr>
          <p:nvPr/>
        </p:nvPicPr>
        <p:blipFill>
          <a:blip r:embed="rId2"/>
          <a:stretch>
            <a:fillRect/>
          </a:stretch>
        </p:blipFill>
        <p:spPr>
          <a:xfrm>
            <a:off x="1302902" y="2473538"/>
            <a:ext cx="2335747" cy="1025372"/>
          </a:xfrm>
          <a:prstGeom prst="rect">
            <a:avLst/>
          </a:prstGeom>
          <a:effectLst>
            <a:innerShdw blurRad="63500" dist="50800" dir="16200000">
              <a:prstClr val="black">
                <a:alpha val="50000"/>
              </a:prstClr>
            </a:innerShdw>
          </a:effectLst>
        </p:spPr>
      </p:pic>
      <p:pic>
        <p:nvPicPr>
          <p:cNvPr id="6" name="Picture 5">
            <a:extLst>
              <a:ext uri="{FF2B5EF4-FFF2-40B4-BE49-F238E27FC236}">
                <a16:creationId xmlns:a16="http://schemas.microsoft.com/office/drawing/2014/main" id="{74A8643A-06AA-4898-A2D9-935CA640EAFB}"/>
              </a:ext>
            </a:extLst>
          </p:cNvPr>
          <p:cNvPicPr>
            <a:picLocks noChangeAspect="1"/>
          </p:cNvPicPr>
          <p:nvPr/>
        </p:nvPicPr>
        <p:blipFill>
          <a:blip r:embed="rId3"/>
          <a:stretch>
            <a:fillRect/>
          </a:stretch>
        </p:blipFill>
        <p:spPr>
          <a:xfrm>
            <a:off x="1302902" y="3703051"/>
            <a:ext cx="2790579" cy="2871572"/>
          </a:xfrm>
          <a:prstGeom prst="rect">
            <a:avLst/>
          </a:prstGeom>
          <a:effectLst>
            <a:innerShdw blurRad="63500" dist="50800" dir="16200000">
              <a:prstClr val="black">
                <a:alpha val="50000"/>
              </a:prstClr>
            </a:innerShdw>
          </a:effectLst>
        </p:spPr>
      </p:pic>
      <p:pic>
        <p:nvPicPr>
          <p:cNvPr id="8" name="Picture 7">
            <a:extLst>
              <a:ext uri="{FF2B5EF4-FFF2-40B4-BE49-F238E27FC236}">
                <a16:creationId xmlns:a16="http://schemas.microsoft.com/office/drawing/2014/main" id="{D1EA97DE-9ECF-4BE3-9473-510A0DD6E90A}"/>
              </a:ext>
            </a:extLst>
          </p:cNvPr>
          <p:cNvPicPr>
            <a:picLocks noChangeAspect="1"/>
          </p:cNvPicPr>
          <p:nvPr/>
        </p:nvPicPr>
        <p:blipFill>
          <a:blip r:embed="rId4"/>
          <a:stretch>
            <a:fillRect/>
          </a:stretch>
        </p:blipFill>
        <p:spPr>
          <a:xfrm>
            <a:off x="4306681" y="2473538"/>
            <a:ext cx="3937131" cy="4101085"/>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428402283"/>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B605E-08A7-4E10-916E-2D95891199FF}"/>
              </a:ext>
            </a:extLst>
          </p:cNvPr>
          <p:cNvSpPr>
            <a:spLocks noGrp="1"/>
          </p:cNvSpPr>
          <p:nvPr>
            <p:ph type="title"/>
          </p:nvPr>
        </p:nvSpPr>
        <p:spPr>
          <a:xfrm>
            <a:off x="0" y="2624797"/>
            <a:ext cx="9144000" cy="2335070"/>
          </a:xfrm>
        </p:spPr>
        <p:txBody>
          <a:bodyPr>
            <a:normAutofit fontScale="90000"/>
          </a:bodyPr>
          <a:lstStyle/>
          <a:p>
            <a:pPr algn="ctr"/>
            <a:br>
              <a:rPr lang="en-US" sz="1800" dirty="0"/>
            </a:br>
            <a:r>
              <a:rPr lang="en-US" sz="2200" b="1" dirty="0"/>
              <a:t>click MENU OPTION </a:t>
            </a:r>
            <a:r>
              <a:rPr lang="en-US" sz="4000" b="1" dirty="0">
                <a:solidFill>
                  <a:srgbClr val="FFFF00"/>
                </a:solidFill>
                <a:latin typeface="Angsana New" panose="02020603050405020304" pitchFamily="18" charset="-34"/>
                <a:cs typeface="Angsana New" panose="02020603050405020304" pitchFamily="18" charset="-34"/>
              </a:rPr>
              <a:t>first recap</a:t>
            </a:r>
            <a:br>
              <a:rPr lang="en-US" sz="2200" b="1" u="sng" dirty="0">
                <a:solidFill>
                  <a:schemeClr val="bg1"/>
                </a:solidFill>
              </a:rPr>
            </a:br>
            <a:r>
              <a:rPr lang="en-US" sz="2200" b="1" dirty="0"/>
              <a:t>you will see a BUTTON labeled </a:t>
            </a:r>
            <a:r>
              <a:rPr lang="en-US" sz="4000" b="1" dirty="0">
                <a:solidFill>
                  <a:srgbClr val="FFFF00"/>
                </a:solidFill>
                <a:latin typeface="Angsana New" panose="02020603050405020304" pitchFamily="18" charset="-34"/>
                <a:cs typeface="Angsana New" panose="02020603050405020304" pitchFamily="18" charset="-34"/>
              </a:rPr>
              <a:t>create snapshot</a:t>
            </a:r>
            <a:br>
              <a:rPr lang="en-US" sz="2200" b="1" dirty="0">
                <a:solidFill>
                  <a:srgbClr val="FFFF00"/>
                </a:solidFill>
              </a:rPr>
            </a:br>
            <a:r>
              <a:rPr lang="en-US" sz="2200" b="1" dirty="0"/>
              <a:t>This will create a copy of THE data</a:t>
            </a:r>
            <a:br>
              <a:rPr lang="en-US" sz="2200" b="1" dirty="0"/>
            </a:br>
            <a:br>
              <a:rPr lang="en-US" sz="2200" b="1" dirty="0"/>
            </a:br>
            <a:r>
              <a:rPr lang="en-US" sz="2200" b="1" dirty="0"/>
              <a:t>THE SYSTEM WILL CREATE A COMPLETE SNAPSHOT OF YOUR TAX DATA FOR THE SELECTED YEAR SO THAT ANY CHANGES CAN BE RECORDED</a:t>
            </a:r>
            <a:br>
              <a:rPr lang="en-US" sz="2200" b="1" dirty="0"/>
            </a:br>
            <a:r>
              <a:rPr lang="en-US" sz="2200" b="1" dirty="0"/>
              <a:t>Once you create a snapshot YOU’RE ready to run </a:t>
            </a:r>
            <a:r>
              <a:rPr lang="en-US" sz="4000" b="1" dirty="0">
                <a:solidFill>
                  <a:srgbClr val="FFFF00"/>
                </a:solidFill>
                <a:latin typeface="Angsana New" panose="02020603050405020304" pitchFamily="18" charset="-34"/>
                <a:cs typeface="Angsana New" panose="02020603050405020304" pitchFamily="18" charset="-34"/>
              </a:rPr>
              <a:t>first recap</a:t>
            </a:r>
            <a:br>
              <a:rPr lang="en-US" sz="2200" b="1" dirty="0"/>
            </a:br>
            <a:r>
              <a:rPr lang="en-US" sz="2200" b="1" dirty="0"/>
              <a:t>Set the tax year /district and CLICK </a:t>
            </a:r>
            <a:r>
              <a:rPr lang="en-US" sz="4000" b="1" dirty="0">
                <a:solidFill>
                  <a:srgbClr val="FFFF00"/>
                </a:solidFill>
                <a:latin typeface="Angsana New" panose="02020603050405020304" pitchFamily="18" charset="-34"/>
                <a:cs typeface="Angsana New" panose="02020603050405020304" pitchFamily="18" charset="-34"/>
              </a:rPr>
              <a:t>run first recap</a:t>
            </a:r>
          </a:p>
        </p:txBody>
      </p:sp>
      <p:pic>
        <p:nvPicPr>
          <p:cNvPr id="6" name="Picture 5">
            <a:extLst>
              <a:ext uri="{FF2B5EF4-FFF2-40B4-BE49-F238E27FC236}">
                <a16:creationId xmlns:a16="http://schemas.microsoft.com/office/drawing/2014/main" id="{C390A767-659E-4B08-8039-5FAAE5B6A79F}"/>
              </a:ext>
            </a:extLst>
          </p:cNvPr>
          <p:cNvPicPr>
            <a:picLocks noChangeAspect="1"/>
          </p:cNvPicPr>
          <p:nvPr/>
        </p:nvPicPr>
        <p:blipFill rotWithShape="1">
          <a:blip r:embed="rId2"/>
          <a:srcRect b="14140"/>
          <a:stretch/>
        </p:blipFill>
        <p:spPr>
          <a:xfrm>
            <a:off x="331646" y="551763"/>
            <a:ext cx="2705100" cy="515222"/>
          </a:xfrm>
          <a:prstGeom prst="rect">
            <a:avLst/>
          </a:prstGeom>
          <a:effectLst>
            <a:innerShdw blurRad="63500" dist="50800" dir="16200000">
              <a:prstClr val="black">
                <a:alpha val="50000"/>
              </a:prstClr>
            </a:innerShdw>
          </a:effectLst>
        </p:spPr>
      </p:pic>
      <p:pic>
        <p:nvPicPr>
          <p:cNvPr id="8" name="Picture 7">
            <a:extLst>
              <a:ext uri="{FF2B5EF4-FFF2-40B4-BE49-F238E27FC236}">
                <a16:creationId xmlns:a16="http://schemas.microsoft.com/office/drawing/2014/main" id="{51105E65-CCD7-456A-950C-7099E5DE38A6}"/>
              </a:ext>
            </a:extLst>
          </p:cNvPr>
          <p:cNvPicPr>
            <a:picLocks noChangeAspect="1"/>
          </p:cNvPicPr>
          <p:nvPr/>
        </p:nvPicPr>
        <p:blipFill rotWithShape="1">
          <a:blip r:embed="rId3"/>
          <a:srcRect b="8184"/>
          <a:stretch/>
        </p:blipFill>
        <p:spPr>
          <a:xfrm>
            <a:off x="6507325" y="555059"/>
            <a:ext cx="2314498" cy="511926"/>
          </a:xfrm>
          <a:prstGeom prst="rect">
            <a:avLst/>
          </a:prstGeom>
          <a:effectLst>
            <a:innerShdw blurRad="63500" dist="50800" dir="16200000">
              <a:prstClr val="black">
                <a:alpha val="50000"/>
              </a:prstClr>
            </a:innerShdw>
          </a:effectLst>
        </p:spPr>
      </p:pic>
      <p:pic>
        <p:nvPicPr>
          <p:cNvPr id="10" name="Picture 9">
            <a:extLst>
              <a:ext uri="{FF2B5EF4-FFF2-40B4-BE49-F238E27FC236}">
                <a16:creationId xmlns:a16="http://schemas.microsoft.com/office/drawing/2014/main" id="{8105C931-FA6C-4570-B6D7-E29AC01D48A9}"/>
              </a:ext>
            </a:extLst>
          </p:cNvPr>
          <p:cNvPicPr>
            <a:picLocks noChangeAspect="1"/>
          </p:cNvPicPr>
          <p:nvPr/>
        </p:nvPicPr>
        <p:blipFill rotWithShape="1">
          <a:blip r:embed="rId4"/>
          <a:srcRect r="996"/>
          <a:stretch/>
        </p:blipFill>
        <p:spPr>
          <a:xfrm>
            <a:off x="322170" y="1144322"/>
            <a:ext cx="8480707" cy="1030611"/>
          </a:xfrm>
          <a:prstGeom prst="rect">
            <a:avLst/>
          </a:prstGeom>
          <a:effectLst>
            <a:innerShdw blurRad="63500" dist="50800" dir="16200000">
              <a:prstClr val="black">
                <a:alpha val="50000"/>
              </a:prstClr>
            </a:innerShdw>
          </a:effectLst>
        </p:spPr>
      </p:pic>
      <p:pic>
        <p:nvPicPr>
          <p:cNvPr id="12" name="Picture 11">
            <a:extLst>
              <a:ext uri="{FF2B5EF4-FFF2-40B4-BE49-F238E27FC236}">
                <a16:creationId xmlns:a16="http://schemas.microsoft.com/office/drawing/2014/main" id="{1F6213E9-5B39-4FCC-971D-44CC11B8A67F}"/>
              </a:ext>
            </a:extLst>
          </p:cNvPr>
          <p:cNvPicPr>
            <a:picLocks noChangeAspect="1"/>
          </p:cNvPicPr>
          <p:nvPr/>
        </p:nvPicPr>
        <p:blipFill>
          <a:blip r:embed="rId5"/>
          <a:stretch>
            <a:fillRect/>
          </a:stretch>
        </p:blipFill>
        <p:spPr>
          <a:xfrm>
            <a:off x="226986" y="5729405"/>
            <a:ext cx="8690027" cy="1042617"/>
          </a:xfrm>
          <a:prstGeom prst="rect">
            <a:avLst/>
          </a:prstGeom>
          <a:effectLst>
            <a:innerShdw blurRad="63500" dist="50800" dir="16200000">
              <a:prstClr val="black">
                <a:alpha val="50000"/>
              </a:prstClr>
            </a:innerShdw>
          </a:effectLst>
        </p:spPr>
      </p:pic>
      <p:sp>
        <p:nvSpPr>
          <p:cNvPr id="7" name="AutoShape 4">
            <a:extLst>
              <a:ext uri="{FF2B5EF4-FFF2-40B4-BE49-F238E27FC236}">
                <a16:creationId xmlns:a16="http://schemas.microsoft.com/office/drawing/2014/main" id="{6DC0A166-68D6-4848-AA1C-64AD56725252}"/>
              </a:ext>
            </a:extLst>
          </p:cNvPr>
          <p:cNvSpPr>
            <a:spLocks noChangeAspect="1" noChangeArrowheads="1"/>
          </p:cNvSpPr>
          <p:nvPr/>
        </p:nvSpPr>
        <p:spPr bwMode="auto">
          <a:xfrm>
            <a:off x="3283114" y="85978"/>
            <a:ext cx="2871319" cy="60848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CA" sz="4400" b="1" dirty="0">
                <a:solidFill>
                  <a:srgbClr val="FFFF00"/>
                </a:solidFill>
                <a:latin typeface="Angsana New" panose="02020603050405020304" pitchFamily="18" charset="-34"/>
                <a:cs typeface="Angsana New" panose="02020603050405020304" pitchFamily="18" charset="-34"/>
              </a:rPr>
              <a:t>FIRST RECAP</a:t>
            </a:r>
          </a:p>
        </p:txBody>
      </p:sp>
    </p:spTree>
    <p:extLst>
      <p:ext uri="{BB962C8B-B14F-4D97-AF65-F5344CB8AC3E}">
        <p14:creationId xmlns:p14="http://schemas.microsoft.com/office/powerpoint/2010/main" val="3350807667"/>
      </p:ext>
    </p:extLst>
  </p:cSld>
  <p:clrMapOvr>
    <a:masterClrMapping/>
  </p:clrMapOvr>
  <mc:AlternateContent xmlns:mc="http://schemas.openxmlformats.org/markup-compatibility/2006" xmlns:p14="http://schemas.microsoft.com/office/powerpoint/2010/main">
    <mc:Choice Requires="p14">
      <p:transition spd="slow" p14:dur="1250" advTm="9000">
        <p:fade/>
      </p:transition>
    </mc:Choice>
    <mc:Fallback xmlns="">
      <p:transition spd="slow" advTm="9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1ECD48A-A6CE-48F3-8E89-3399C9938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035FE03-B3E8-4108-9F41-E01108D87885}"/>
              </a:ext>
            </a:extLst>
          </p:cNvPr>
          <p:cNvPicPr>
            <a:picLocks noChangeAspect="1"/>
          </p:cNvPicPr>
          <p:nvPr/>
        </p:nvPicPr>
        <p:blipFill>
          <a:blip r:embed="rId2"/>
          <a:stretch>
            <a:fillRect/>
          </a:stretch>
        </p:blipFill>
        <p:spPr>
          <a:xfrm>
            <a:off x="2111500" y="675060"/>
            <a:ext cx="4700118" cy="6037068"/>
          </a:xfrm>
          <a:prstGeom prst="rect">
            <a:avLst/>
          </a:prstGeom>
          <a:effectLst>
            <a:innerShdw blurRad="63500" dist="50800" dir="18900000">
              <a:prstClr val="black">
                <a:alpha val="50000"/>
              </a:prstClr>
            </a:innerShdw>
          </a:effectLst>
        </p:spPr>
      </p:pic>
      <p:sp>
        <p:nvSpPr>
          <p:cNvPr id="7" name="AutoShape 4">
            <a:extLst>
              <a:ext uri="{FF2B5EF4-FFF2-40B4-BE49-F238E27FC236}">
                <a16:creationId xmlns:a16="http://schemas.microsoft.com/office/drawing/2014/main" id="{CFBB06A7-24F7-494E-BC73-ADD3E739CDDB}"/>
              </a:ext>
            </a:extLst>
          </p:cNvPr>
          <p:cNvSpPr>
            <a:spLocks noChangeAspect="1" noChangeArrowheads="1"/>
          </p:cNvSpPr>
          <p:nvPr/>
        </p:nvSpPr>
        <p:spPr bwMode="auto">
          <a:xfrm>
            <a:off x="3136340" y="0"/>
            <a:ext cx="2871319" cy="338517"/>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CA" sz="4400" b="1" dirty="0">
                <a:solidFill>
                  <a:srgbClr val="FFFF00"/>
                </a:solidFill>
                <a:latin typeface="Angsana New" panose="02020603050405020304" pitchFamily="18" charset="-34"/>
                <a:cs typeface="Angsana New" panose="02020603050405020304" pitchFamily="18" charset="-34"/>
              </a:rPr>
              <a:t>FIRST RECAP</a:t>
            </a:r>
          </a:p>
        </p:txBody>
      </p:sp>
    </p:spTree>
    <p:extLst>
      <p:ext uri="{BB962C8B-B14F-4D97-AF65-F5344CB8AC3E}">
        <p14:creationId xmlns:p14="http://schemas.microsoft.com/office/powerpoint/2010/main" val="874593469"/>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E220C54-9976-4A2E-B1B2-B4CE1BC58E9C}"/>
              </a:ext>
            </a:extLst>
          </p:cNvPr>
          <p:cNvPicPr>
            <a:picLocks noGrp="1" noChangeAspect="1"/>
          </p:cNvPicPr>
          <p:nvPr>
            <p:ph idx="1"/>
          </p:nvPr>
        </p:nvPicPr>
        <p:blipFill>
          <a:blip r:embed="rId2"/>
          <a:stretch>
            <a:fillRect/>
          </a:stretch>
        </p:blipFill>
        <p:spPr>
          <a:xfrm>
            <a:off x="552350" y="3673032"/>
            <a:ext cx="8192589" cy="2595154"/>
          </a:xfrm>
          <a:effectLst>
            <a:innerShdw blurRad="63500" dist="50800" dir="16200000">
              <a:prstClr val="black">
                <a:alpha val="50000"/>
              </a:prstClr>
            </a:innerShdw>
          </a:effectLst>
        </p:spPr>
      </p:pic>
      <p:sp>
        <p:nvSpPr>
          <p:cNvPr id="6" name="Rectangle 5">
            <a:extLst>
              <a:ext uri="{FF2B5EF4-FFF2-40B4-BE49-F238E27FC236}">
                <a16:creationId xmlns:a16="http://schemas.microsoft.com/office/drawing/2014/main" id="{6FAB05C2-EC21-4BC9-BA08-466ADE2089EF}"/>
              </a:ext>
            </a:extLst>
          </p:cNvPr>
          <p:cNvSpPr/>
          <p:nvPr/>
        </p:nvSpPr>
        <p:spPr>
          <a:xfrm>
            <a:off x="498250" y="429947"/>
            <a:ext cx="8147500" cy="2769989"/>
          </a:xfrm>
          <a:prstGeom prst="rect">
            <a:avLst/>
          </a:prstGeom>
          <a:effectLst>
            <a:outerShdw blurRad="50800" dist="38100" dir="13500000" algn="br" rotWithShape="0">
              <a:prstClr val="black">
                <a:alpha val="40000"/>
              </a:prstClr>
            </a:outerShdw>
          </a:effectLst>
        </p:spPr>
        <p:txBody>
          <a:bodyPr wrap="square">
            <a:spAutoFit/>
          </a:bodyPr>
          <a:lstStyle/>
          <a:p>
            <a:pPr algn="ctr"/>
            <a:r>
              <a:rPr lang="en-US" sz="4400" b="1" cap="all" dirty="0">
                <a:ln w="3175" cmpd="sng">
                  <a:noFill/>
                </a:ln>
                <a:solidFill>
                  <a:srgbClr val="FFFF00"/>
                </a:solidFill>
                <a:latin typeface="Angsana New" panose="02020603050405020304" pitchFamily="18" charset="-34"/>
                <a:ea typeface="+mj-ea"/>
                <a:cs typeface="Angsana New" panose="02020603050405020304" pitchFamily="18" charset="-34"/>
              </a:rPr>
              <a:t>Info/assessment tab</a:t>
            </a:r>
          </a:p>
          <a:p>
            <a:pPr algn="ctr"/>
            <a:br>
              <a:rPr lang="en-US" sz="2800" u="sng" cap="all" dirty="0">
                <a:ln w="3175" cmpd="sng">
                  <a:noFill/>
                </a:ln>
                <a:solidFill>
                  <a:prstClr val="white"/>
                </a:solidFill>
                <a:ea typeface="+mj-ea"/>
                <a:cs typeface="+mj-cs"/>
              </a:rPr>
            </a:br>
            <a:r>
              <a:rPr lang="en-US" sz="2800" b="1" cap="all" dirty="0">
                <a:ln w="3175" cmpd="sng">
                  <a:noFill/>
                </a:ln>
                <a:solidFill>
                  <a:prstClr val="white"/>
                </a:solidFill>
                <a:ea typeface="+mj-ea"/>
                <a:cs typeface="+mj-cs"/>
              </a:rPr>
              <a:t>THE PRIMARY DETAILS of the property and the ownership ALONG WITH THE TAX YEAR ARE ALWAYS SHOWN AT THE TOP OF THE PAGE</a:t>
            </a:r>
            <a:br>
              <a:rPr lang="en-US" sz="2800" b="1" cap="all" dirty="0">
                <a:ln w="3175" cmpd="sng">
                  <a:noFill/>
                </a:ln>
                <a:solidFill>
                  <a:prstClr val="white"/>
                </a:solidFill>
                <a:ea typeface="+mj-ea"/>
                <a:cs typeface="+mj-cs"/>
              </a:rPr>
            </a:br>
            <a:endParaRPr lang="en-CA" dirty="0"/>
          </a:p>
        </p:txBody>
      </p:sp>
    </p:spTree>
    <p:extLst>
      <p:ext uri="{BB962C8B-B14F-4D97-AF65-F5344CB8AC3E}">
        <p14:creationId xmlns:p14="http://schemas.microsoft.com/office/powerpoint/2010/main" val="718059300"/>
      </p:ext>
    </p:extLst>
  </p:cSld>
  <p:clrMapOvr>
    <a:masterClrMapping/>
  </p:clrMapOvr>
  <mc:AlternateContent xmlns:mc="http://schemas.openxmlformats.org/markup-compatibility/2006" xmlns:p14="http://schemas.microsoft.com/office/powerpoint/2010/main">
    <mc:Choice Requires="p14">
      <p:transition spd="slow" p14:dur="1250" advTm="7000">
        <p:fade/>
      </p:transition>
    </mc:Choice>
    <mc:Fallback xmlns="">
      <p:transition spd="slow" advTm="7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B605E-08A7-4E10-916E-2D95891199FF}"/>
              </a:ext>
            </a:extLst>
          </p:cNvPr>
          <p:cNvSpPr>
            <a:spLocks noGrp="1"/>
          </p:cNvSpPr>
          <p:nvPr>
            <p:ph type="title"/>
          </p:nvPr>
        </p:nvSpPr>
        <p:spPr>
          <a:xfrm>
            <a:off x="0" y="1951986"/>
            <a:ext cx="9144000" cy="3346664"/>
          </a:xfrm>
          <a:effectLst>
            <a:outerShdw blurRad="50800" dist="38100" dir="13500000" algn="br" rotWithShape="0">
              <a:prstClr val="black">
                <a:alpha val="40000"/>
              </a:prstClr>
            </a:outerShdw>
          </a:effectLst>
        </p:spPr>
        <p:txBody>
          <a:bodyPr>
            <a:normAutofit fontScale="90000"/>
          </a:bodyPr>
          <a:lstStyle/>
          <a:p>
            <a:pPr algn="ctr"/>
            <a:br>
              <a:rPr lang="en-US" sz="1800" dirty="0"/>
            </a:br>
            <a:r>
              <a:rPr lang="en-US" sz="2200" b="1" dirty="0"/>
              <a:t>click tab </a:t>
            </a:r>
            <a:r>
              <a:rPr lang="en-US" sz="3600" b="1" dirty="0">
                <a:solidFill>
                  <a:srgbClr val="FFFF00"/>
                </a:solidFill>
                <a:latin typeface="Angsana New" panose="02020603050405020304" pitchFamily="18" charset="-34"/>
                <a:cs typeface="Angsana New" panose="02020603050405020304" pitchFamily="18" charset="-34"/>
              </a:rPr>
              <a:t>second recap</a:t>
            </a:r>
            <a:r>
              <a:rPr lang="en-US" sz="3600" b="1" dirty="0">
                <a:latin typeface="Angsana New" panose="02020603050405020304" pitchFamily="18" charset="-34"/>
                <a:cs typeface="Angsana New" panose="02020603050405020304" pitchFamily="18" charset="-34"/>
              </a:rPr>
              <a:t> </a:t>
            </a:r>
            <a:br>
              <a:rPr lang="en-US" sz="2200" b="1" dirty="0"/>
            </a:br>
            <a:r>
              <a:rPr lang="en-US" sz="2200" b="1" dirty="0"/>
              <a:t>you will see a tab labeled </a:t>
            </a:r>
            <a:r>
              <a:rPr lang="en-US" sz="3600" b="1" dirty="0">
                <a:solidFill>
                  <a:srgbClr val="FFFF00"/>
                </a:solidFill>
                <a:latin typeface="Angsana New" panose="02020603050405020304" pitchFamily="18" charset="-34"/>
                <a:cs typeface="Angsana New" panose="02020603050405020304" pitchFamily="18" charset="-34"/>
              </a:rPr>
              <a:t>create snapshot</a:t>
            </a:r>
            <a:br>
              <a:rPr lang="en-US" sz="2200" b="1" u="sng" dirty="0">
                <a:solidFill>
                  <a:schemeClr val="bg1"/>
                </a:solidFill>
              </a:rPr>
            </a:br>
            <a:r>
              <a:rPr lang="en-US" sz="2200" b="1" dirty="0"/>
              <a:t>This will create a copy of your data</a:t>
            </a:r>
            <a:br>
              <a:rPr lang="en-US" sz="2200" b="1" dirty="0"/>
            </a:br>
            <a:br>
              <a:rPr lang="en-US" sz="2200" b="1" dirty="0"/>
            </a:br>
            <a:r>
              <a:rPr lang="en-US" sz="2200" b="1" dirty="0"/>
              <a:t>Once you create a snapshot you are ready </a:t>
            </a:r>
            <a:br>
              <a:rPr lang="en-US" sz="2200" b="1" dirty="0"/>
            </a:br>
            <a:r>
              <a:rPr lang="en-US" sz="2200" b="1" dirty="0"/>
              <a:t>to run the </a:t>
            </a:r>
            <a:r>
              <a:rPr lang="en-US" sz="3600" b="1" dirty="0">
                <a:solidFill>
                  <a:srgbClr val="FFFF00"/>
                </a:solidFill>
                <a:latin typeface="Angsana New" panose="02020603050405020304" pitchFamily="18" charset="-34"/>
                <a:cs typeface="Angsana New" panose="02020603050405020304" pitchFamily="18" charset="-34"/>
              </a:rPr>
              <a:t>second recap</a:t>
            </a:r>
            <a:br>
              <a:rPr lang="en-US" sz="2200" b="1" dirty="0"/>
            </a:br>
            <a:r>
              <a:rPr lang="en-US" sz="2200" b="1" dirty="0"/>
              <a:t>Set tax year/district -CLICK </a:t>
            </a:r>
            <a:r>
              <a:rPr lang="en-US" sz="3600" b="1" dirty="0">
                <a:solidFill>
                  <a:srgbClr val="FFFF00"/>
                </a:solidFill>
                <a:latin typeface="Angsana New" panose="02020603050405020304" pitchFamily="18" charset="-34"/>
                <a:cs typeface="Angsana New" panose="02020603050405020304" pitchFamily="18" charset="-34"/>
              </a:rPr>
              <a:t>run second recap</a:t>
            </a:r>
            <a:br>
              <a:rPr lang="en-US" sz="2200" b="1" dirty="0"/>
            </a:br>
            <a:r>
              <a:rPr lang="en-US" sz="2200" b="1" dirty="0"/>
              <a:t>Creating a snapshot will help FIND changes made</a:t>
            </a:r>
            <a:br>
              <a:rPr lang="en-US" sz="2200" b="1" dirty="0"/>
            </a:br>
            <a:r>
              <a:rPr lang="en-US" sz="2200" b="1" dirty="0"/>
              <a:t>From </a:t>
            </a:r>
            <a:r>
              <a:rPr lang="en-US" sz="3600" b="1" dirty="0">
                <a:solidFill>
                  <a:srgbClr val="FFFF00"/>
                </a:solidFill>
                <a:latin typeface="Angsana New" panose="02020603050405020304" pitchFamily="18" charset="-34"/>
                <a:cs typeface="Angsana New" panose="02020603050405020304" pitchFamily="18" charset="-34"/>
              </a:rPr>
              <a:t>second recap </a:t>
            </a:r>
            <a:r>
              <a:rPr lang="en-US" sz="2200" b="1" dirty="0"/>
              <a:t>to tax bill creation</a:t>
            </a:r>
            <a:endParaRPr lang="en-US" sz="2200" b="1" u="sng" dirty="0">
              <a:solidFill>
                <a:schemeClr val="bg1"/>
              </a:solidFill>
            </a:endParaRPr>
          </a:p>
        </p:txBody>
      </p:sp>
      <p:pic>
        <p:nvPicPr>
          <p:cNvPr id="6" name="Picture 5">
            <a:extLst>
              <a:ext uri="{FF2B5EF4-FFF2-40B4-BE49-F238E27FC236}">
                <a16:creationId xmlns:a16="http://schemas.microsoft.com/office/drawing/2014/main" id="{C390A767-659E-4B08-8039-5FAAE5B6A79F}"/>
              </a:ext>
            </a:extLst>
          </p:cNvPr>
          <p:cNvPicPr>
            <a:picLocks noChangeAspect="1"/>
          </p:cNvPicPr>
          <p:nvPr/>
        </p:nvPicPr>
        <p:blipFill rotWithShape="1">
          <a:blip r:embed="rId2"/>
          <a:srcRect l="2588" r="1504" b="18979"/>
          <a:stretch/>
        </p:blipFill>
        <p:spPr>
          <a:xfrm>
            <a:off x="281901" y="134469"/>
            <a:ext cx="2594428" cy="486185"/>
          </a:xfrm>
          <a:prstGeom prst="rect">
            <a:avLst/>
          </a:prstGeom>
          <a:effectLst>
            <a:innerShdw blurRad="63500" dist="50800" dir="16200000">
              <a:prstClr val="black">
                <a:alpha val="50000"/>
              </a:prstClr>
            </a:innerShdw>
          </a:effectLst>
        </p:spPr>
      </p:pic>
      <p:pic>
        <p:nvPicPr>
          <p:cNvPr id="8" name="Picture 7">
            <a:extLst>
              <a:ext uri="{FF2B5EF4-FFF2-40B4-BE49-F238E27FC236}">
                <a16:creationId xmlns:a16="http://schemas.microsoft.com/office/drawing/2014/main" id="{51105E65-CCD7-456A-950C-7099E5DE38A6}"/>
              </a:ext>
            </a:extLst>
          </p:cNvPr>
          <p:cNvPicPr>
            <a:picLocks noChangeAspect="1"/>
          </p:cNvPicPr>
          <p:nvPr/>
        </p:nvPicPr>
        <p:blipFill rotWithShape="1">
          <a:blip r:embed="rId3"/>
          <a:srcRect b="6951"/>
          <a:stretch/>
        </p:blipFill>
        <p:spPr>
          <a:xfrm>
            <a:off x="6156999" y="139424"/>
            <a:ext cx="2705100" cy="606348"/>
          </a:xfrm>
          <a:prstGeom prst="rect">
            <a:avLst/>
          </a:prstGeom>
          <a:effectLst>
            <a:innerShdw blurRad="63500" dist="50800" dir="16200000">
              <a:prstClr val="black">
                <a:alpha val="50000"/>
              </a:prstClr>
            </a:innerShdw>
          </a:effectLst>
        </p:spPr>
      </p:pic>
      <p:pic>
        <p:nvPicPr>
          <p:cNvPr id="4" name="Picture 3">
            <a:extLst>
              <a:ext uri="{FF2B5EF4-FFF2-40B4-BE49-F238E27FC236}">
                <a16:creationId xmlns:a16="http://schemas.microsoft.com/office/drawing/2014/main" id="{6F99AF69-673E-47F3-AB3D-3885AC9ED179}"/>
              </a:ext>
            </a:extLst>
          </p:cNvPr>
          <p:cNvPicPr>
            <a:picLocks noChangeAspect="1"/>
          </p:cNvPicPr>
          <p:nvPr/>
        </p:nvPicPr>
        <p:blipFill rotWithShape="1">
          <a:blip r:embed="rId4"/>
          <a:srcRect r="556" b="6401"/>
          <a:stretch/>
        </p:blipFill>
        <p:spPr>
          <a:xfrm>
            <a:off x="281902" y="804457"/>
            <a:ext cx="8580198" cy="965658"/>
          </a:xfrm>
          <a:prstGeom prst="rect">
            <a:avLst/>
          </a:prstGeom>
        </p:spPr>
      </p:pic>
      <p:pic>
        <p:nvPicPr>
          <p:cNvPr id="11" name="Picture 10">
            <a:extLst>
              <a:ext uri="{FF2B5EF4-FFF2-40B4-BE49-F238E27FC236}">
                <a16:creationId xmlns:a16="http://schemas.microsoft.com/office/drawing/2014/main" id="{EA03A3F8-022D-4816-93B2-0A4B7B4E8A4A}"/>
              </a:ext>
            </a:extLst>
          </p:cNvPr>
          <p:cNvPicPr>
            <a:picLocks noChangeAspect="1"/>
          </p:cNvPicPr>
          <p:nvPr/>
        </p:nvPicPr>
        <p:blipFill>
          <a:blip r:embed="rId5"/>
          <a:stretch>
            <a:fillRect/>
          </a:stretch>
        </p:blipFill>
        <p:spPr>
          <a:xfrm>
            <a:off x="281901" y="5772915"/>
            <a:ext cx="8580197" cy="1007091"/>
          </a:xfrm>
          <a:prstGeom prst="rect">
            <a:avLst/>
          </a:prstGeom>
          <a:effectLst>
            <a:innerShdw blurRad="63500" dist="50800" dir="16200000">
              <a:prstClr val="black">
                <a:alpha val="50000"/>
              </a:prstClr>
            </a:innerShdw>
          </a:effectLst>
        </p:spPr>
      </p:pic>
      <p:sp>
        <p:nvSpPr>
          <p:cNvPr id="7" name="Rectangle 6">
            <a:extLst>
              <a:ext uri="{FF2B5EF4-FFF2-40B4-BE49-F238E27FC236}">
                <a16:creationId xmlns:a16="http://schemas.microsoft.com/office/drawing/2014/main" id="{4759E17C-C79B-429F-A872-404A4895974F}"/>
              </a:ext>
            </a:extLst>
          </p:cNvPr>
          <p:cNvSpPr/>
          <p:nvPr/>
        </p:nvSpPr>
        <p:spPr>
          <a:xfrm>
            <a:off x="3014521" y="-32139"/>
            <a:ext cx="3114955" cy="769441"/>
          </a:xfrm>
          <a:prstGeom prst="rect">
            <a:avLst/>
          </a:prstGeom>
          <a:effectLst>
            <a:outerShdw blurRad="50800" dist="38100" dir="13500000" algn="br" rotWithShape="0">
              <a:prstClr val="black">
                <a:alpha val="40000"/>
              </a:prstClr>
            </a:outerShdw>
          </a:effectLst>
        </p:spPr>
        <p:txBody>
          <a:bodyPr wrap="none">
            <a:spAutoFit/>
          </a:bodyPr>
          <a:lstStyle/>
          <a:p>
            <a:r>
              <a:rPr lang="en-CA" sz="4400" b="1" dirty="0">
                <a:solidFill>
                  <a:srgbClr val="FFFF00"/>
                </a:solidFill>
                <a:latin typeface="Angsana New" panose="02020603050405020304" pitchFamily="18" charset="-34"/>
                <a:cs typeface="Angsana New" panose="02020603050405020304" pitchFamily="18" charset="-34"/>
              </a:rPr>
              <a:t>SECOND RECAP</a:t>
            </a:r>
          </a:p>
        </p:txBody>
      </p:sp>
    </p:spTree>
    <p:extLst>
      <p:ext uri="{BB962C8B-B14F-4D97-AF65-F5344CB8AC3E}">
        <p14:creationId xmlns:p14="http://schemas.microsoft.com/office/powerpoint/2010/main" val="2343449248"/>
      </p:ext>
    </p:extLst>
  </p:cSld>
  <p:clrMapOvr>
    <a:masterClrMapping/>
  </p:clrMapOvr>
  <mc:AlternateContent xmlns:mc="http://schemas.openxmlformats.org/markup-compatibility/2006" xmlns:p14="http://schemas.microsoft.com/office/powerpoint/2010/main">
    <mc:Choice Requires="p14">
      <p:transition spd="slow" p14:dur="1250" advTm="9000">
        <p:fade/>
      </p:transition>
    </mc:Choice>
    <mc:Fallback xmlns="">
      <p:transition spd="slow" advTm="9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6A12E-445D-4763-BB90-22812DC3E99F}"/>
              </a:ext>
            </a:extLst>
          </p:cNvPr>
          <p:cNvSpPr>
            <a:spLocks noGrp="1"/>
          </p:cNvSpPr>
          <p:nvPr>
            <p:ph type="title"/>
          </p:nvPr>
        </p:nvSpPr>
        <p:spPr>
          <a:xfrm>
            <a:off x="2895246" y="267655"/>
            <a:ext cx="3243044" cy="724156"/>
          </a:xfrm>
          <a:effectLst>
            <a:outerShdw blurRad="50800" dist="38100" dir="13500000" algn="br" rotWithShape="0">
              <a:prstClr val="black">
                <a:alpha val="40000"/>
              </a:prstClr>
            </a:outerShdw>
          </a:effectLst>
        </p:spPr>
        <p:txBody>
          <a:bodyPr>
            <a:noAutofit/>
          </a:bodyPr>
          <a:lstStyle/>
          <a:p>
            <a:pPr algn="ctr"/>
            <a:r>
              <a:rPr lang="en-US" sz="4400" b="1" dirty="0">
                <a:solidFill>
                  <a:srgbClr val="FFFF00"/>
                </a:solidFill>
                <a:latin typeface="Angsana New" panose="02020603050405020304" pitchFamily="18" charset="-34"/>
                <a:cs typeface="Angsana New" panose="02020603050405020304" pitchFamily="18" charset="-34"/>
              </a:rPr>
              <a:t>Second recap</a:t>
            </a:r>
          </a:p>
        </p:txBody>
      </p:sp>
      <p:pic>
        <p:nvPicPr>
          <p:cNvPr id="6" name="Content Placeholder 5">
            <a:extLst>
              <a:ext uri="{FF2B5EF4-FFF2-40B4-BE49-F238E27FC236}">
                <a16:creationId xmlns:a16="http://schemas.microsoft.com/office/drawing/2014/main" id="{0604EA64-00A8-4CC8-A031-EE47C3563F01}"/>
              </a:ext>
            </a:extLst>
          </p:cNvPr>
          <p:cNvPicPr>
            <a:picLocks noGrp="1" noChangeAspect="1"/>
          </p:cNvPicPr>
          <p:nvPr>
            <p:ph sz="quarter" idx="4"/>
          </p:nvPr>
        </p:nvPicPr>
        <p:blipFill rotWithShape="1">
          <a:blip r:embed="rId2"/>
          <a:srcRect r="2514"/>
          <a:stretch/>
        </p:blipFill>
        <p:spPr>
          <a:xfrm>
            <a:off x="4877561" y="1422229"/>
            <a:ext cx="4185395" cy="5162006"/>
          </a:xfrm>
          <a:effectLst>
            <a:innerShdw blurRad="63500" dist="50800" dir="16200000">
              <a:prstClr val="black">
                <a:alpha val="50000"/>
              </a:prstClr>
            </a:innerShdw>
          </a:effectLst>
        </p:spPr>
      </p:pic>
      <p:pic>
        <p:nvPicPr>
          <p:cNvPr id="7" name="Picture 6">
            <a:extLst>
              <a:ext uri="{FF2B5EF4-FFF2-40B4-BE49-F238E27FC236}">
                <a16:creationId xmlns:a16="http://schemas.microsoft.com/office/drawing/2014/main" id="{12A2C81B-7D0C-4F63-9E1C-AA2695A5449A}"/>
              </a:ext>
            </a:extLst>
          </p:cNvPr>
          <p:cNvPicPr>
            <a:picLocks noChangeAspect="1"/>
          </p:cNvPicPr>
          <p:nvPr/>
        </p:nvPicPr>
        <p:blipFill>
          <a:blip r:embed="rId3"/>
          <a:stretch>
            <a:fillRect/>
          </a:stretch>
        </p:blipFill>
        <p:spPr>
          <a:xfrm>
            <a:off x="81044" y="3036237"/>
            <a:ext cx="4656653" cy="3493456"/>
          </a:xfrm>
          <a:prstGeom prst="rect">
            <a:avLst/>
          </a:prstGeom>
          <a:effectLst>
            <a:innerShdw blurRad="63500" dist="50800" dir="18900000">
              <a:prstClr val="black">
                <a:alpha val="50000"/>
              </a:prstClr>
            </a:innerShdw>
          </a:effectLst>
        </p:spPr>
      </p:pic>
      <p:sp>
        <p:nvSpPr>
          <p:cNvPr id="11" name="TextBox 10">
            <a:extLst>
              <a:ext uri="{FF2B5EF4-FFF2-40B4-BE49-F238E27FC236}">
                <a16:creationId xmlns:a16="http://schemas.microsoft.com/office/drawing/2014/main" id="{72B0308B-054C-4D25-960F-917D203AACAC}"/>
              </a:ext>
            </a:extLst>
          </p:cNvPr>
          <p:cNvSpPr txBox="1"/>
          <p:nvPr/>
        </p:nvSpPr>
        <p:spPr>
          <a:xfrm>
            <a:off x="316672" y="1422229"/>
            <a:ext cx="4185395" cy="1477328"/>
          </a:xfrm>
          <a:prstGeom prst="rect">
            <a:avLst/>
          </a:prstGeom>
          <a:noFill/>
          <a:effectLst>
            <a:outerShdw blurRad="50800" dist="38100" dir="13500000" algn="br" rotWithShape="0">
              <a:prstClr val="black">
                <a:alpha val="40000"/>
              </a:prstClr>
            </a:outerShdw>
          </a:effectLst>
        </p:spPr>
        <p:txBody>
          <a:bodyPr wrap="square" rtlCol="0">
            <a:spAutoFit/>
          </a:bodyPr>
          <a:lstStyle/>
          <a:p>
            <a:r>
              <a:rPr lang="en-US" b="1" dirty="0"/>
              <a:t>THE SECOND RECAP AUTOMATICALLY GENERATES THE FORMS REQUIRED BY FRANKFORT INCLUDING ALL INCREASES AND DECREASES PLUS PROTEST AMOUNTS</a:t>
            </a:r>
          </a:p>
        </p:txBody>
      </p:sp>
    </p:spTree>
    <p:extLst>
      <p:ext uri="{BB962C8B-B14F-4D97-AF65-F5344CB8AC3E}">
        <p14:creationId xmlns:p14="http://schemas.microsoft.com/office/powerpoint/2010/main" val="297676898"/>
      </p:ext>
    </p:extLst>
  </p:cSld>
  <p:clrMapOvr>
    <a:masterClrMapping/>
  </p:clrMapOvr>
  <mc:AlternateContent xmlns:mc="http://schemas.openxmlformats.org/markup-compatibility/2006" xmlns:p14="http://schemas.microsoft.com/office/powerpoint/2010/main">
    <mc:Choice Requires="p14">
      <p:transition spd="slow" p14:dur="1250" advTm="9000">
        <p:fade/>
      </p:transition>
    </mc:Choice>
    <mc:Fallback xmlns="">
      <p:transition spd="slow" advTm="9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581127" y="91545"/>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26868"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01877" y="32278"/>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84069" y="609601"/>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9" name="Rectangle 18">
            <a:extLst>
              <a:ext uri="{FF2B5EF4-FFF2-40B4-BE49-F238E27FC236}">
                <a16:creationId xmlns:a16="http://schemas.microsoft.com/office/drawing/2014/main" id="{762362DE-7747-4D8B-99FA-8E36F0B15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5FF5EB-FB15-4230-8566-18DE324BA454}"/>
              </a:ext>
            </a:extLst>
          </p:cNvPr>
          <p:cNvSpPr>
            <a:spLocks noGrp="1"/>
          </p:cNvSpPr>
          <p:nvPr>
            <p:ph type="title"/>
          </p:nvPr>
        </p:nvSpPr>
        <p:spPr>
          <a:xfrm>
            <a:off x="1964205" y="309340"/>
            <a:ext cx="4776644" cy="871760"/>
          </a:xfrm>
          <a:effectLst>
            <a:outerShdw blurRad="50800" dist="38100" dir="13500000" algn="br" rotWithShape="0">
              <a:prstClr val="black">
                <a:alpha val="40000"/>
              </a:prstClr>
            </a:outerShdw>
          </a:effectLst>
        </p:spPr>
        <p:txBody>
          <a:bodyPr vert="horz" lIns="91440" tIns="45720" rIns="91440" bIns="45720" rtlCol="0" anchor="b">
            <a:normAutofit/>
          </a:bodyPr>
          <a:lstStyle/>
          <a:p>
            <a:r>
              <a:rPr lang="en-US" sz="4400" b="1" dirty="0">
                <a:solidFill>
                  <a:srgbClr val="FFFF00"/>
                </a:solidFill>
                <a:latin typeface="Angsana New" panose="02020603050405020304" pitchFamily="18" charset="-34"/>
                <a:cs typeface="Angsana New" panose="02020603050405020304" pitchFamily="18" charset="-34"/>
              </a:rPr>
              <a:t>Import tangible file</a:t>
            </a:r>
          </a:p>
        </p:txBody>
      </p:sp>
      <p:pic>
        <p:nvPicPr>
          <p:cNvPr id="4" name="Picture 3">
            <a:extLst>
              <a:ext uri="{FF2B5EF4-FFF2-40B4-BE49-F238E27FC236}">
                <a16:creationId xmlns:a16="http://schemas.microsoft.com/office/drawing/2014/main" id="{30F0C18E-8F63-4C47-92D9-1D1001B654A5}"/>
              </a:ext>
            </a:extLst>
          </p:cNvPr>
          <p:cNvPicPr>
            <a:picLocks noChangeAspect="1"/>
          </p:cNvPicPr>
          <p:nvPr/>
        </p:nvPicPr>
        <p:blipFill>
          <a:blip r:embed="rId2"/>
          <a:stretch>
            <a:fillRect/>
          </a:stretch>
        </p:blipFill>
        <p:spPr>
          <a:xfrm>
            <a:off x="765305" y="1774342"/>
            <a:ext cx="6371523" cy="3902558"/>
          </a:xfrm>
          <a:prstGeom prst="rect">
            <a:avLst/>
          </a:prstGeom>
          <a:ln w="15875">
            <a:solidFill>
              <a:srgbClr val="FFFFFF">
                <a:alpha val="40000"/>
              </a:srgbClr>
            </a:solidFill>
          </a:ln>
          <a:effectLst>
            <a:innerShdw blurRad="57150" dist="38100" dir="14460000">
              <a:prstClr val="black">
                <a:alpha val="70000"/>
              </a:prstClr>
            </a:innerShdw>
          </a:effectLst>
        </p:spPr>
      </p:pic>
      <p:grpSp>
        <p:nvGrpSpPr>
          <p:cNvPr id="21" name="Group 20">
            <a:extLst>
              <a:ext uri="{FF2B5EF4-FFF2-40B4-BE49-F238E27FC236}">
                <a16:creationId xmlns:a16="http://schemas.microsoft.com/office/drawing/2014/main" id="{25123E6E-F713-4254-A6BF-358CC8EC6C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22" name="Straight Connector 21">
              <a:extLst>
                <a:ext uri="{FF2B5EF4-FFF2-40B4-BE49-F238E27FC236}">
                  <a16:creationId xmlns:a16="http://schemas.microsoft.com/office/drawing/2014/main" id="{2F690FE0-5412-4598-8AD6-769BB36E2C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4850BB6-6709-408E-BEFD-24DC5E3C29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A03B410-983E-40D8-A4EA-2BB747CB00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12B92421-6A58-4A51-AB7D-B97EA85E30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D092B0B-C6FB-4CDC-ABE8-5C817CAC69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81101890"/>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F741E-0953-4355-84EC-4E6897833A6E}"/>
              </a:ext>
            </a:extLst>
          </p:cNvPr>
          <p:cNvSpPr>
            <a:spLocks noGrp="1"/>
          </p:cNvSpPr>
          <p:nvPr>
            <p:ph type="title"/>
          </p:nvPr>
        </p:nvSpPr>
        <p:spPr>
          <a:xfrm>
            <a:off x="116939" y="120711"/>
            <a:ext cx="4903649" cy="2151017"/>
          </a:xfrm>
          <a:effectLst>
            <a:outerShdw blurRad="50800" dist="38100" dir="13500000" algn="br" rotWithShape="0">
              <a:prstClr val="black">
                <a:alpha val="40000"/>
              </a:prstClr>
            </a:outerShdw>
          </a:effectLst>
        </p:spPr>
        <p:txBody>
          <a:bodyPr>
            <a:normAutofit fontScale="90000"/>
          </a:bodyPr>
          <a:lstStyle/>
          <a:p>
            <a:pPr algn="ctr"/>
            <a:r>
              <a:rPr lang="en-US" sz="3600" b="1" dirty="0">
                <a:solidFill>
                  <a:srgbClr val="FFFF00"/>
                </a:solidFill>
                <a:latin typeface="Angsana New" panose="02020603050405020304" pitchFamily="18" charset="-34"/>
                <a:cs typeface="Angsana New" panose="02020603050405020304" pitchFamily="18" charset="-34"/>
              </a:rPr>
              <a:t>Search pva data audits</a:t>
            </a:r>
            <a:br>
              <a:rPr lang="en-US" sz="1800" b="1" dirty="0"/>
            </a:br>
            <a:br>
              <a:rPr lang="en-US" sz="1800" b="1" dirty="0"/>
            </a:br>
            <a:r>
              <a:rPr lang="en-US" sz="1800" b="1" dirty="0"/>
              <a:t>when you want to find data changes</a:t>
            </a:r>
            <a:br>
              <a:rPr lang="en-US" sz="1800" b="1" dirty="0"/>
            </a:br>
            <a:br>
              <a:rPr lang="en-US" sz="1800" b="1" dirty="0"/>
            </a:br>
            <a:r>
              <a:rPr lang="en-US" sz="1800" b="1" dirty="0"/>
              <a:t>This search is for changes made by john in the 2019 tax year</a:t>
            </a:r>
            <a:br>
              <a:rPr lang="en-US" sz="1800" b="1" dirty="0"/>
            </a:br>
            <a:r>
              <a:rPr lang="en-US" sz="1800" b="1" dirty="0"/>
              <a:t>from 01/01/2019-03/01/2019</a:t>
            </a:r>
            <a:br>
              <a:rPr lang="en-US" sz="1800" b="1" dirty="0"/>
            </a:br>
            <a:br>
              <a:rPr lang="en-US" sz="1800" b="1" dirty="0"/>
            </a:br>
            <a:r>
              <a:rPr lang="en-US" sz="1800" b="1" dirty="0"/>
              <a:t>search returns 46,234 changes</a:t>
            </a:r>
          </a:p>
        </p:txBody>
      </p:sp>
      <p:pic>
        <p:nvPicPr>
          <p:cNvPr id="6" name="Content Placeholder 5">
            <a:extLst>
              <a:ext uri="{FF2B5EF4-FFF2-40B4-BE49-F238E27FC236}">
                <a16:creationId xmlns:a16="http://schemas.microsoft.com/office/drawing/2014/main" id="{9059BDB3-6773-479A-857D-941D79A88BFB}"/>
              </a:ext>
            </a:extLst>
          </p:cNvPr>
          <p:cNvPicPr>
            <a:picLocks noGrp="1" noChangeAspect="1"/>
          </p:cNvPicPr>
          <p:nvPr>
            <p:ph sz="half" idx="13"/>
          </p:nvPr>
        </p:nvPicPr>
        <p:blipFill>
          <a:blip r:embed="rId2"/>
          <a:stretch>
            <a:fillRect/>
          </a:stretch>
        </p:blipFill>
        <p:spPr>
          <a:xfrm>
            <a:off x="4940131" y="91562"/>
            <a:ext cx="4085421" cy="2832704"/>
          </a:xfrm>
          <a:effectLst>
            <a:innerShdw blurRad="63500" dist="50800" dir="16200000">
              <a:prstClr val="black">
                <a:alpha val="50000"/>
              </a:prstClr>
            </a:innerShdw>
          </a:effectLst>
        </p:spPr>
      </p:pic>
      <p:pic>
        <p:nvPicPr>
          <p:cNvPr id="10" name="Content Placeholder 9">
            <a:extLst>
              <a:ext uri="{FF2B5EF4-FFF2-40B4-BE49-F238E27FC236}">
                <a16:creationId xmlns:a16="http://schemas.microsoft.com/office/drawing/2014/main" id="{FB0EB41C-B02D-46D0-873E-888B30CBA05B}"/>
              </a:ext>
            </a:extLst>
          </p:cNvPr>
          <p:cNvPicPr>
            <a:picLocks noGrp="1" noChangeAspect="1"/>
          </p:cNvPicPr>
          <p:nvPr>
            <p:ph sz="quarter" idx="4"/>
          </p:nvPr>
        </p:nvPicPr>
        <p:blipFill>
          <a:blip r:embed="rId3"/>
          <a:stretch>
            <a:fillRect/>
          </a:stretch>
        </p:blipFill>
        <p:spPr>
          <a:xfrm>
            <a:off x="146490" y="3204445"/>
            <a:ext cx="8893276" cy="3570127"/>
          </a:xfrm>
          <a:effectLst>
            <a:innerShdw blurRad="63500" dist="50800" dir="16200000">
              <a:prstClr val="black">
                <a:alpha val="50000"/>
              </a:prstClr>
            </a:innerShdw>
          </a:effectLst>
        </p:spPr>
      </p:pic>
      <p:pic>
        <p:nvPicPr>
          <p:cNvPr id="8" name="Picture 7">
            <a:extLst>
              <a:ext uri="{FF2B5EF4-FFF2-40B4-BE49-F238E27FC236}">
                <a16:creationId xmlns:a16="http://schemas.microsoft.com/office/drawing/2014/main" id="{06BC3A6C-D457-4430-9EE1-BAC50008880A}"/>
              </a:ext>
            </a:extLst>
          </p:cNvPr>
          <p:cNvPicPr>
            <a:picLocks noChangeAspect="1"/>
          </p:cNvPicPr>
          <p:nvPr/>
        </p:nvPicPr>
        <p:blipFill rotWithShape="1">
          <a:blip r:embed="rId4"/>
          <a:srcRect t="1" b="5025"/>
          <a:stretch/>
        </p:blipFill>
        <p:spPr>
          <a:xfrm>
            <a:off x="165442" y="2574260"/>
            <a:ext cx="1767589" cy="553730"/>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1550053414"/>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F741E-0953-4355-84EC-4E6897833A6E}"/>
              </a:ext>
            </a:extLst>
          </p:cNvPr>
          <p:cNvSpPr>
            <a:spLocks noGrp="1"/>
          </p:cNvSpPr>
          <p:nvPr>
            <p:ph type="title"/>
          </p:nvPr>
        </p:nvSpPr>
        <p:spPr>
          <a:xfrm>
            <a:off x="52116" y="137399"/>
            <a:ext cx="5140539" cy="2151017"/>
          </a:xfrm>
          <a:effectLst>
            <a:outerShdw blurRad="50800" dist="38100" dir="13500000" algn="br" rotWithShape="0">
              <a:prstClr val="black">
                <a:alpha val="40000"/>
              </a:prstClr>
            </a:outerShdw>
          </a:effectLst>
        </p:spPr>
        <p:txBody>
          <a:bodyPr>
            <a:normAutofit fontScale="90000"/>
          </a:bodyPr>
          <a:lstStyle/>
          <a:p>
            <a:pPr algn="ctr"/>
            <a:r>
              <a:rPr lang="en-US" sz="3600" b="1" dirty="0">
                <a:solidFill>
                  <a:srgbClr val="FFFF00"/>
                </a:solidFill>
                <a:latin typeface="Angsana New" panose="02020603050405020304" pitchFamily="18" charset="-34"/>
                <a:cs typeface="Angsana New" panose="02020603050405020304" pitchFamily="18" charset="-34"/>
              </a:rPr>
              <a:t>Search sales audits</a:t>
            </a:r>
            <a:br>
              <a:rPr lang="en-US" sz="1800" b="1" dirty="0"/>
            </a:br>
            <a:br>
              <a:rPr lang="en-US" sz="1800" b="1" dirty="0"/>
            </a:br>
            <a:r>
              <a:rPr lang="en-US" sz="1800" b="1" dirty="0"/>
              <a:t>when you want to find sales data changes</a:t>
            </a:r>
            <a:br>
              <a:rPr lang="en-US" sz="1800" b="1" dirty="0"/>
            </a:br>
            <a:br>
              <a:rPr lang="en-US" sz="1800" b="1" dirty="0"/>
            </a:br>
            <a:r>
              <a:rPr lang="en-US" sz="1800" b="1" dirty="0"/>
              <a:t>This search is for changes made by heather from 01/01/2019-03/01/2019</a:t>
            </a:r>
            <a:br>
              <a:rPr lang="en-US" sz="1800" b="1" dirty="0"/>
            </a:br>
            <a:br>
              <a:rPr lang="en-US" sz="1800" b="1" dirty="0"/>
            </a:br>
            <a:r>
              <a:rPr lang="en-US" sz="1800" b="1" dirty="0"/>
              <a:t>search returns 308 changes.</a:t>
            </a:r>
          </a:p>
        </p:txBody>
      </p:sp>
      <p:pic>
        <p:nvPicPr>
          <p:cNvPr id="7" name="Picture 6">
            <a:extLst>
              <a:ext uri="{FF2B5EF4-FFF2-40B4-BE49-F238E27FC236}">
                <a16:creationId xmlns:a16="http://schemas.microsoft.com/office/drawing/2014/main" id="{385C073B-4DD7-4B01-AA95-441B5963C9DC}"/>
              </a:ext>
            </a:extLst>
          </p:cNvPr>
          <p:cNvPicPr>
            <a:picLocks noChangeAspect="1"/>
          </p:cNvPicPr>
          <p:nvPr/>
        </p:nvPicPr>
        <p:blipFill>
          <a:blip r:embed="rId2"/>
          <a:stretch>
            <a:fillRect/>
          </a:stretch>
        </p:blipFill>
        <p:spPr>
          <a:xfrm>
            <a:off x="5256167" y="137399"/>
            <a:ext cx="3800747" cy="2645276"/>
          </a:xfrm>
          <a:prstGeom prst="rect">
            <a:avLst/>
          </a:prstGeom>
          <a:effectLst>
            <a:innerShdw blurRad="63500" dist="50800" dir="16200000">
              <a:prstClr val="black">
                <a:alpha val="50000"/>
              </a:prstClr>
            </a:innerShdw>
          </a:effectLst>
        </p:spPr>
      </p:pic>
      <p:pic>
        <p:nvPicPr>
          <p:cNvPr id="13" name="Picture 12">
            <a:extLst>
              <a:ext uri="{FF2B5EF4-FFF2-40B4-BE49-F238E27FC236}">
                <a16:creationId xmlns:a16="http://schemas.microsoft.com/office/drawing/2014/main" id="{D7E82161-1B93-4F89-9312-671F9E3CE06D}"/>
              </a:ext>
            </a:extLst>
          </p:cNvPr>
          <p:cNvPicPr>
            <a:picLocks noChangeAspect="1"/>
          </p:cNvPicPr>
          <p:nvPr/>
        </p:nvPicPr>
        <p:blipFill>
          <a:blip r:embed="rId3"/>
          <a:stretch>
            <a:fillRect/>
          </a:stretch>
        </p:blipFill>
        <p:spPr>
          <a:xfrm>
            <a:off x="132659" y="3113624"/>
            <a:ext cx="8924255" cy="3640144"/>
          </a:xfrm>
          <a:prstGeom prst="rect">
            <a:avLst/>
          </a:prstGeom>
          <a:effectLst>
            <a:innerShdw blurRad="63500" dist="50800" dir="16200000">
              <a:prstClr val="black">
                <a:alpha val="50000"/>
              </a:prstClr>
            </a:innerShdw>
          </a:effectLst>
        </p:spPr>
      </p:pic>
      <p:pic>
        <p:nvPicPr>
          <p:cNvPr id="17" name="Picture 16">
            <a:extLst>
              <a:ext uri="{FF2B5EF4-FFF2-40B4-BE49-F238E27FC236}">
                <a16:creationId xmlns:a16="http://schemas.microsoft.com/office/drawing/2014/main" id="{97288D25-AAB9-4FAA-A21B-004080746151}"/>
              </a:ext>
            </a:extLst>
          </p:cNvPr>
          <p:cNvPicPr>
            <a:picLocks noChangeAspect="1"/>
          </p:cNvPicPr>
          <p:nvPr/>
        </p:nvPicPr>
        <p:blipFill>
          <a:blip r:embed="rId4"/>
          <a:stretch>
            <a:fillRect/>
          </a:stretch>
        </p:blipFill>
        <p:spPr>
          <a:xfrm>
            <a:off x="170560" y="2378768"/>
            <a:ext cx="1506630" cy="644503"/>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4131780370"/>
      </p:ext>
    </p:extLst>
  </p:cSld>
  <p:clrMapOvr>
    <a:masterClrMapping/>
  </p:clrMapOvr>
  <mc:AlternateContent xmlns:mc="http://schemas.openxmlformats.org/markup-compatibility/2006" xmlns:p14="http://schemas.microsoft.com/office/powerpoint/2010/main">
    <mc:Choice Requires="p14">
      <p:transition spd="slow" p14:dur="1250" advTm="7000">
        <p:fade/>
      </p:transition>
    </mc:Choice>
    <mc:Fallback xmlns="">
      <p:transition spd="slow" advTm="7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ADCA1C-58CC-4942-87B9-3A6B6BA49C16}"/>
              </a:ext>
            </a:extLst>
          </p:cNvPr>
          <p:cNvPicPr>
            <a:picLocks noChangeAspect="1"/>
          </p:cNvPicPr>
          <p:nvPr/>
        </p:nvPicPr>
        <p:blipFill rotWithShape="1">
          <a:blip r:embed="rId2"/>
          <a:srcRect l="3034" b="6438"/>
          <a:stretch/>
        </p:blipFill>
        <p:spPr>
          <a:xfrm>
            <a:off x="3353833" y="750286"/>
            <a:ext cx="2436326" cy="995895"/>
          </a:xfrm>
          <a:prstGeom prst="rect">
            <a:avLst/>
          </a:prstGeom>
          <a:effectLst>
            <a:innerShdw blurRad="63500" dist="50800" dir="16200000">
              <a:prstClr val="black">
                <a:alpha val="50000"/>
              </a:prstClr>
            </a:innerShdw>
          </a:effectLst>
        </p:spPr>
      </p:pic>
      <p:sp>
        <p:nvSpPr>
          <p:cNvPr id="2" name="TextBox 1">
            <a:extLst>
              <a:ext uri="{FF2B5EF4-FFF2-40B4-BE49-F238E27FC236}">
                <a16:creationId xmlns:a16="http://schemas.microsoft.com/office/drawing/2014/main" id="{8324112E-002F-4C04-ADD9-19196336DA32}"/>
              </a:ext>
            </a:extLst>
          </p:cNvPr>
          <p:cNvSpPr txBox="1"/>
          <p:nvPr/>
        </p:nvSpPr>
        <p:spPr>
          <a:xfrm>
            <a:off x="1911644" y="177986"/>
            <a:ext cx="5320703" cy="523220"/>
          </a:xfrm>
          <a:prstGeom prst="rect">
            <a:avLst/>
          </a:prstGeom>
          <a:noFill/>
          <a:effectLst>
            <a:outerShdw blurRad="50800" dist="38100" dir="13500000" algn="br" rotWithShape="0">
              <a:prstClr val="black">
                <a:alpha val="40000"/>
              </a:prstClr>
            </a:outerShdw>
          </a:effectLst>
        </p:spPr>
        <p:txBody>
          <a:bodyPr wrap="square" rtlCol="0">
            <a:spAutoFit/>
          </a:bodyPr>
          <a:lstStyle/>
          <a:p>
            <a:pPr algn="ctr"/>
            <a:r>
              <a:rPr lang="en-US" sz="2800" b="1" dirty="0">
                <a:solidFill>
                  <a:srgbClr val="FFFF00"/>
                </a:solidFill>
              </a:rPr>
              <a:t>SUPPORT AND FEEDBACK</a:t>
            </a:r>
          </a:p>
        </p:txBody>
      </p:sp>
      <p:pic>
        <p:nvPicPr>
          <p:cNvPr id="5" name="Picture 4">
            <a:extLst>
              <a:ext uri="{FF2B5EF4-FFF2-40B4-BE49-F238E27FC236}">
                <a16:creationId xmlns:a16="http://schemas.microsoft.com/office/drawing/2014/main" id="{3F7FFD4F-EA3A-42DC-9A3C-DE8C22E6E00A}"/>
              </a:ext>
            </a:extLst>
          </p:cNvPr>
          <p:cNvPicPr>
            <a:picLocks noChangeAspect="1"/>
          </p:cNvPicPr>
          <p:nvPr/>
        </p:nvPicPr>
        <p:blipFill>
          <a:blip r:embed="rId3"/>
          <a:stretch>
            <a:fillRect/>
          </a:stretch>
        </p:blipFill>
        <p:spPr>
          <a:xfrm>
            <a:off x="141149" y="3007493"/>
            <a:ext cx="8861702" cy="3672521"/>
          </a:xfrm>
          <a:prstGeom prst="rect">
            <a:avLst/>
          </a:prstGeom>
        </p:spPr>
      </p:pic>
      <p:sp>
        <p:nvSpPr>
          <p:cNvPr id="7" name="TextBox 6">
            <a:extLst>
              <a:ext uri="{FF2B5EF4-FFF2-40B4-BE49-F238E27FC236}">
                <a16:creationId xmlns:a16="http://schemas.microsoft.com/office/drawing/2014/main" id="{B8AB5CF7-0E11-4D3E-91D8-3366A63555E1}"/>
              </a:ext>
            </a:extLst>
          </p:cNvPr>
          <p:cNvSpPr txBox="1"/>
          <p:nvPr/>
        </p:nvSpPr>
        <p:spPr>
          <a:xfrm>
            <a:off x="270019" y="1915172"/>
            <a:ext cx="8603952" cy="923330"/>
          </a:xfrm>
          <a:prstGeom prst="rect">
            <a:avLst/>
          </a:prstGeom>
          <a:noFill/>
          <a:effectLst>
            <a:outerShdw blurRad="50800" dist="38100" dir="13500000" algn="br" rotWithShape="0">
              <a:prstClr val="black">
                <a:alpha val="40000"/>
              </a:prstClr>
            </a:outerShdw>
          </a:effectLst>
        </p:spPr>
        <p:txBody>
          <a:bodyPr wrap="square" rtlCol="0">
            <a:spAutoFit/>
          </a:bodyPr>
          <a:lstStyle/>
          <a:p>
            <a:pPr algn="ctr"/>
            <a:r>
              <a:rPr lang="en-US" b="1" dirty="0"/>
              <a:t>THE ASSESS RIGHT PRO USERS FORUM ALLOWS USERS TO EXCHANGE IDEAS, REQUEST ASSISTANCE, AND LOOKUP ANSWERS TO QUESTION ABOUT USING ASSESS RIGHT PRO</a:t>
            </a:r>
          </a:p>
        </p:txBody>
      </p:sp>
    </p:spTree>
    <p:extLst>
      <p:ext uri="{BB962C8B-B14F-4D97-AF65-F5344CB8AC3E}">
        <p14:creationId xmlns:p14="http://schemas.microsoft.com/office/powerpoint/2010/main" val="3285313250"/>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F59DF-1C30-4FDF-A2EF-B7E53DBD89A1}"/>
              </a:ext>
            </a:extLst>
          </p:cNvPr>
          <p:cNvSpPr>
            <a:spLocks noGrp="1"/>
          </p:cNvSpPr>
          <p:nvPr>
            <p:ph type="title"/>
          </p:nvPr>
        </p:nvSpPr>
        <p:spPr>
          <a:xfrm>
            <a:off x="1304085" y="312696"/>
            <a:ext cx="6631769" cy="992777"/>
          </a:xfrm>
          <a:effectLst>
            <a:outerShdw blurRad="50800" dist="38100" dir="13500000" algn="br" rotWithShape="0">
              <a:prstClr val="black">
                <a:alpha val="40000"/>
              </a:prstClr>
            </a:outerShdw>
          </a:effectLst>
        </p:spPr>
        <p:txBody>
          <a:bodyPr>
            <a:noAutofit/>
          </a:bodyPr>
          <a:lstStyle/>
          <a:p>
            <a:pPr algn="ctr"/>
            <a:r>
              <a:rPr lang="en-US" sz="4400" b="1" dirty="0">
                <a:solidFill>
                  <a:srgbClr val="FFFF00"/>
                </a:solidFill>
                <a:latin typeface="Angsana New" panose="02020603050405020304" pitchFamily="18" charset="-34"/>
                <a:cs typeface="Angsana New" panose="02020603050405020304" pitchFamily="18" charset="-34"/>
              </a:rPr>
              <a:t>submit feedback/ suggestions</a:t>
            </a:r>
          </a:p>
        </p:txBody>
      </p:sp>
      <p:pic>
        <p:nvPicPr>
          <p:cNvPr id="4" name="Picture 3">
            <a:extLst>
              <a:ext uri="{FF2B5EF4-FFF2-40B4-BE49-F238E27FC236}">
                <a16:creationId xmlns:a16="http://schemas.microsoft.com/office/drawing/2014/main" id="{B6B0D0E9-D2E9-4F3D-B1E7-F759DCC5871A}"/>
              </a:ext>
            </a:extLst>
          </p:cNvPr>
          <p:cNvPicPr>
            <a:picLocks noChangeAspect="1"/>
          </p:cNvPicPr>
          <p:nvPr/>
        </p:nvPicPr>
        <p:blipFill rotWithShape="1">
          <a:blip r:embed="rId2"/>
          <a:srcRect l="2254" r="5845"/>
          <a:stretch/>
        </p:blipFill>
        <p:spPr>
          <a:xfrm>
            <a:off x="4300752" y="2186715"/>
            <a:ext cx="3273836" cy="4267200"/>
          </a:xfrm>
          <a:prstGeom prst="rect">
            <a:avLst/>
          </a:prstGeom>
          <a:effectLst>
            <a:innerShdw blurRad="63500" dist="50800" dir="16200000">
              <a:prstClr val="black">
                <a:alpha val="50000"/>
              </a:prstClr>
            </a:innerShdw>
          </a:effectLst>
        </p:spPr>
      </p:pic>
      <p:pic>
        <p:nvPicPr>
          <p:cNvPr id="6" name="Picture 5">
            <a:extLst>
              <a:ext uri="{FF2B5EF4-FFF2-40B4-BE49-F238E27FC236}">
                <a16:creationId xmlns:a16="http://schemas.microsoft.com/office/drawing/2014/main" id="{AAE87F37-44D6-4D41-85B4-92BAB22F95B5}"/>
              </a:ext>
            </a:extLst>
          </p:cNvPr>
          <p:cNvPicPr>
            <a:picLocks noChangeAspect="1"/>
          </p:cNvPicPr>
          <p:nvPr/>
        </p:nvPicPr>
        <p:blipFill rotWithShape="1">
          <a:blip r:embed="rId3"/>
          <a:srcRect l="3788" b="8336"/>
          <a:stretch/>
        </p:blipFill>
        <p:spPr>
          <a:xfrm>
            <a:off x="1875861" y="2186715"/>
            <a:ext cx="2108286" cy="840912"/>
          </a:xfrm>
          <a:prstGeom prst="rect">
            <a:avLst/>
          </a:prstGeom>
          <a:effectLst>
            <a:innerShdw blurRad="63500" dist="50800" dir="16200000">
              <a:prstClr val="black">
                <a:alpha val="50000"/>
              </a:prstClr>
            </a:innerShdw>
          </a:effectLst>
        </p:spPr>
      </p:pic>
      <p:sp>
        <p:nvSpPr>
          <p:cNvPr id="3" name="TextBox 2">
            <a:extLst>
              <a:ext uri="{FF2B5EF4-FFF2-40B4-BE49-F238E27FC236}">
                <a16:creationId xmlns:a16="http://schemas.microsoft.com/office/drawing/2014/main" id="{20D4C2C0-3147-4CDD-B8D1-D62195512726}"/>
              </a:ext>
            </a:extLst>
          </p:cNvPr>
          <p:cNvSpPr txBox="1"/>
          <p:nvPr/>
        </p:nvSpPr>
        <p:spPr>
          <a:xfrm>
            <a:off x="1378140" y="1190561"/>
            <a:ext cx="6483657" cy="646331"/>
          </a:xfrm>
          <a:prstGeom prst="rect">
            <a:avLst/>
          </a:prstGeom>
          <a:noFill/>
          <a:effectLst>
            <a:outerShdw blurRad="50800" dist="38100" dir="13500000" algn="br" rotWithShape="0">
              <a:prstClr val="black">
                <a:alpha val="40000"/>
              </a:prstClr>
            </a:outerShdw>
          </a:effectLst>
        </p:spPr>
        <p:txBody>
          <a:bodyPr wrap="square" rtlCol="0">
            <a:spAutoFit/>
          </a:bodyPr>
          <a:lstStyle/>
          <a:p>
            <a:pPr algn="ctr"/>
            <a:r>
              <a:rPr lang="en-US" b="1" dirty="0"/>
              <a:t>USERS CAN SUBMIT FEEDBACK OR REQUEST ASSISTANCE DIRECTLY FROM WITHIN ASSESS RIGHT PRO</a:t>
            </a:r>
          </a:p>
        </p:txBody>
      </p:sp>
    </p:spTree>
    <p:extLst>
      <p:ext uri="{BB962C8B-B14F-4D97-AF65-F5344CB8AC3E}">
        <p14:creationId xmlns:p14="http://schemas.microsoft.com/office/powerpoint/2010/main" val="614238405"/>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20257-EFD6-4720-B015-60A36A4A5F28}"/>
              </a:ext>
            </a:extLst>
          </p:cNvPr>
          <p:cNvSpPr>
            <a:spLocks noGrp="1"/>
          </p:cNvSpPr>
          <p:nvPr>
            <p:ph type="title"/>
          </p:nvPr>
        </p:nvSpPr>
        <p:spPr>
          <a:xfrm>
            <a:off x="1299197" y="4387247"/>
            <a:ext cx="6445955" cy="2070798"/>
          </a:xfrm>
          <a:effectLst>
            <a:outerShdw blurRad="50800" dist="38100" dir="13500000" algn="br" rotWithShape="0">
              <a:prstClr val="black">
                <a:alpha val="40000"/>
              </a:prstClr>
            </a:outerShdw>
          </a:effectLst>
        </p:spPr>
        <p:txBody>
          <a:bodyPr>
            <a:normAutofit fontScale="90000"/>
          </a:bodyPr>
          <a:lstStyle/>
          <a:p>
            <a:pPr algn="ctr"/>
            <a:r>
              <a:rPr lang="en-US" b="1" dirty="0"/>
              <a:t>Call my direct number </a:t>
            </a:r>
            <a:br>
              <a:rPr lang="en-US" dirty="0"/>
            </a:br>
            <a:r>
              <a:rPr lang="en-US" sz="4900" b="1" dirty="0">
                <a:solidFill>
                  <a:srgbClr val="FFFF00"/>
                </a:solidFill>
                <a:latin typeface="Angsana New" panose="02020603050405020304" pitchFamily="18" charset="-34"/>
                <a:cs typeface="Angsana New" panose="02020603050405020304" pitchFamily="18" charset="-34"/>
              </a:rPr>
              <a:t>859-588-2947</a:t>
            </a:r>
            <a:br>
              <a:rPr lang="en-US" dirty="0"/>
            </a:br>
            <a:r>
              <a:rPr lang="en-US" b="1" dirty="0"/>
              <a:t>for more information about</a:t>
            </a:r>
            <a:r>
              <a:rPr lang="en-US" dirty="0"/>
              <a:t> </a:t>
            </a:r>
            <a:br>
              <a:rPr lang="en-US" dirty="0"/>
            </a:br>
            <a:r>
              <a:rPr lang="en-US" sz="4900" b="1" dirty="0">
                <a:solidFill>
                  <a:srgbClr val="FFFF00"/>
                </a:solidFill>
                <a:latin typeface="Angsana New" panose="02020603050405020304" pitchFamily="18" charset="-34"/>
                <a:cs typeface="Angsana New" panose="02020603050405020304" pitchFamily="18" charset="-34"/>
              </a:rPr>
              <a:t>assess right pro</a:t>
            </a:r>
          </a:p>
        </p:txBody>
      </p:sp>
      <p:sp>
        <p:nvSpPr>
          <p:cNvPr id="3" name="TextBox 2">
            <a:extLst>
              <a:ext uri="{FF2B5EF4-FFF2-40B4-BE49-F238E27FC236}">
                <a16:creationId xmlns:a16="http://schemas.microsoft.com/office/drawing/2014/main" id="{CDFC5E45-CAAE-41B8-AE0D-79EC90675862}"/>
              </a:ext>
            </a:extLst>
          </p:cNvPr>
          <p:cNvSpPr txBox="1"/>
          <p:nvPr/>
        </p:nvSpPr>
        <p:spPr>
          <a:xfrm>
            <a:off x="1416452" y="530638"/>
            <a:ext cx="6445954" cy="3453873"/>
          </a:xfrm>
          <a:prstGeom prst="rect">
            <a:avLst/>
          </a:prstGeom>
          <a:gradFill>
            <a:gsLst>
              <a:gs pos="50000">
                <a:schemeClr val="tx1"/>
              </a:gs>
              <a:gs pos="10000">
                <a:schemeClr val="accent5">
                  <a:lumMod val="60000"/>
                  <a:lumOff val="40000"/>
                </a:schemeClr>
              </a:gs>
              <a:gs pos="100000">
                <a:schemeClr val="bg2">
                  <a:shade val="96000"/>
                  <a:satMod val="120000"/>
                  <a:lumMod val="90000"/>
                </a:schemeClr>
              </a:gs>
            </a:gsLst>
            <a:lin ang="6120000" scaled="1"/>
          </a:gradFill>
          <a:effectLst>
            <a:softEdge rad="76200"/>
          </a:effectLst>
        </p:spPr>
        <p:txBody>
          <a:bodyPr wrap="square" rtlCol="0">
            <a:spAutoFit/>
          </a:bodyPr>
          <a:lstStyle/>
          <a:p>
            <a:pPr algn="ctr"/>
            <a:endParaRPr lang="en-CA" sz="3200" dirty="0">
              <a:latin typeface="Angsana New" panose="020B0502040204020203" pitchFamily="18" charset="-34"/>
              <a:cs typeface="Angsana New" panose="020B0502040204020203" pitchFamily="18" charset="-34"/>
            </a:endParaRPr>
          </a:p>
        </p:txBody>
      </p:sp>
      <p:sp>
        <p:nvSpPr>
          <p:cNvPr id="7" name="TextBox 6">
            <a:extLst>
              <a:ext uri="{FF2B5EF4-FFF2-40B4-BE49-F238E27FC236}">
                <a16:creationId xmlns:a16="http://schemas.microsoft.com/office/drawing/2014/main" id="{F74D08B7-88A5-4F3B-AC6E-86DC87E2C92B}"/>
              </a:ext>
            </a:extLst>
          </p:cNvPr>
          <p:cNvSpPr txBox="1"/>
          <p:nvPr/>
        </p:nvSpPr>
        <p:spPr>
          <a:xfrm>
            <a:off x="1776526" y="834872"/>
            <a:ext cx="5794517" cy="2893100"/>
          </a:xfrm>
          <a:prstGeom prst="rect">
            <a:avLst/>
          </a:prstGeom>
          <a:noFill/>
          <a:effectLst>
            <a:outerShdw blurRad="50800" dist="38100" dir="13500000" algn="br" rotWithShape="0">
              <a:prstClr val="black">
                <a:alpha val="40000"/>
              </a:prstClr>
            </a:outerShdw>
          </a:effectLst>
        </p:spPr>
        <p:txBody>
          <a:bodyPr wrap="square" rtlCol="0">
            <a:spAutoFit/>
          </a:bodyPr>
          <a:lstStyle/>
          <a:p>
            <a:pPr algn="ctr"/>
            <a:r>
              <a:rPr lang="en-CA" sz="3600" b="1" dirty="0">
                <a:solidFill>
                  <a:schemeClr val="accent1"/>
                </a:solidFill>
                <a:latin typeface="Angsana New" panose="020B0502040204020203" pitchFamily="18" charset="-34"/>
                <a:cs typeface="Angsana New" panose="020B0502040204020203" pitchFamily="18" charset="-34"/>
              </a:rPr>
              <a:t>LARRY HARNEY</a:t>
            </a:r>
          </a:p>
          <a:p>
            <a:pPr algn="ctr"/>
            <a:r>
              <a:rPr lang="en-CA" sz="3200" dirty="0">
                <a:solidFill>
                  <a:schemeClr val="bg1"/>
                </a:solidFill>
                <a:latin typeface="Angsana New" panose="020B0502040204020203" pitchFamily="18" charset="-34"/>
                <a:cs typeface="Angsana New" panose="020B0502040204020203" pitchFamily="18" charset="-34"/>
              </a:rPr>
              <a:t>Sales &amp; Support Consultant</a:t>
            </a:r>
          </a:p>
          <a:p>
            <a:pPr algn="ctr"/>
            <a:r>
              <a:rPr lang="en-CA" sz="3200" b="1" dirty="0">
                <a:solidFill>
                  <a:schemeClr val="accent1">
                    <a:lumMod val="60000"/>
                    <a:lumOff val="40000"/>
                  </a:schemeClr>
                </a:solidFill>
                <a:latin typeface="Angsana New" panose="020B0502040204020203" pitchFamily="18" charset="-34"/>
                <a:cs typeface="Angsana New" panose="020B0502040204020203" pitchFamily="18" charset="-34"/>
              </a:rPr>
              <a:t>COMPUTERAID INTERNATIONAL</a:t>
            </a:r>
          </a:p>
          <a:p>
            <a:pPr algn="ctr"/>
            <a:r>
              <a:rPr lang="en-CA" sz="3200" dirty="0">
                <a:latin typeface="Angsana New" panose="020B0502040204020203" pitchFamily="18" charset="-34"/>
                <a:cs typeface="Angsana New" panose="020B0502040204020203" pitchFamily="18" charset="-34"/>
                <a:hlinkClick r:id="rId2"/>
              </a:rPr>
              <a:t>lharney@compuaid.com</a:t>
            </a:r>
            <a:endParaRPr lang="en-CA" sz="3200" dirty="0">
              <a:latin typeface="Angsana New" panose="020B0502040204020203" pitchFamily="18" charset="-34"/>
              <a:cs typeface="Angsana New" panose="020B0502040204020203" pitchFamily="18" charset="-34"/>
            </a:endParaRPr>
          </a:p>
          <a:p>
            <a:r>
              <a:rPr lang="en-CA" sz="3200" dirty="0">
                <a:latin typeface="Angsana New" panose="020B0502040204020203" pitchFamily="18" charset="-34"/>
                <a:cs typeface="Angsana New" panose="020B0502040204020203" pitchFamily="18" charset="-34"/>
              </a:rPr>
              <a:t>Toll Free – (844)PVA-DATA(782-3282) ext. 102</a:t>
            </a:r>
          </a:p>
          <a:p>
            <a:endParaRPr lang="en-CA" dirty="0"/>
          </a:p>
        </p:txBody>
      </p:sp>
    </p:spTree>
    <p:extLst>
      <p:ext uri="{BB962C8B-B14F-4D97-AF65-F5344CB8AC3E}">
        <p14:creationId xmlns:p14="http://schemas.microsoft.com/office/powerpoint/2010/main" val="2759995928"/>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A3F50-B18B-4115-AD89-F26C1BD1DF64}"/>
              </a:ext>
            </a:extLst>
          </p:cNvPr>
          <p:cNvSpPr>
            <a:spLocks noGrp="1"/>
          </p:cNvSpPr>
          <p:nvPr>
            <p:ph type="title"/>
          </p:nvPr>
        </p:nvSpPr>
        <p:spPr>
          <a:xfrm>
            <a:off x="194252" y="2254844"/>
            <a:ext cx="8949748" cy="2577737"/>
          </a:xfrm>
          <a:effectLst>
            <a:outerShdw blurRad="50800" dist="38100" dir="13500000" algn="br" rotWithShape="0">
              <a:prstClr val="black">
                <a:alpha val="40000"/>
              </a:prstClr>
            </a:outerShdw>
          </a:effectLst>
        </p:spPr>
        <p:txBody>
          <a:bodyPr>
            <a:noAutofit/>
          </a:bodyPr>
          <a:lstStyle/>
          <a:p>
            <a:pPr algn="ctr"/>
            <a:r>
              <a:rPr lang="en-US" sz="2800" b="1" dirty="0"/>
              <a:t>Search on properties in the Bradford subdivision purchased in august 2008</a:t>
            </a:r>
            <a:br>
              <a:rPr lang="en-US" sz="2800" b="1" dirty="0"/>
            </a:br>
            <a:r>
              <a:rPr lang="en-US" sz="2800" b="1" dirty="0"/>
              <a:t>two properties were identified</a:t>
            </a:r>
            <a:br>
              <a:rPr lang="en-US" sz="2800" b="1" dirty="0"/>
            </a:br>
            <a:br>
              <a:rPr lang="en-US" sz="2800" b="1" dirty="0"/>
            </a:br>
            <a:br>
              <a:rPr lang="en-US" sz="2800" b="1" dirty="0"/>
            </a:br>
            <a:br>
              <a:rPr lang="en-US" sz="2800" b="1" dirty="0"/>
            </a:br>
            <a:br>
              <a:rPr lang="en-US" sz="2800" b="1" dirty="0"/>
            </a:br>
            <a:br>
              <a:rPr lang="en-US" sz="2800" b="1" dirty="0"/>
            </a:br>
            <a:br>
              <a:rPr lang="en-US" sz="2800" b="1" dirty="0"/>
            </a:br>
            <a:br>
              <a:rPr lang="en-US" sz="2800" b="1" dirty="0"/>
            </a:br>
            <a:r>
              <a:rPr lang="en-US" sz="2800" b="1" dirty="0"/>
              <a:t>To view a property click THE </a:t>
            </a:r>
            <a:br>
              <a:rPr lang="en-US" sz="2800" b="1" dirty="0"/>
            </a:br>
            <a:r>
              <a:rPr lang="en-US" sz="4400" b="1" dirty="0">
                <a:solidFill>
                  <a:srgbClr val="FFFF00"/>
                </a:solidFill>
                <a:latin typeface="Angsana New" panose="02020603050405020304" pitchFamily="18" charset="-34"/>
                <a:cs typeface="Angsana New" panose="02020603050405020304" pitchFamily="18" charset="-34"/>
              </a:rPr>
              <a:t>view/edit Button</a:t>
            </a:r>
          </a:p>
        </p:txBody>
      </p:sp>
      <p:pic>
        <p:nvPicPr>
          <p:cNvPr id="5" name="Content Placeholder 4">
            <a:extLst>
              <a:ext uri="{FF2B5EF4-FFF2-40B4-BE49-F238E27FC236}">
                <a16:creationId xmlns:a16="http://schemas.microsoft.com/office/drawing/2014/main" id="{99D12F58-56AB-4DA2-86BF-48D79A560DA9}"/>
              </a:ext>
            </a:extLst>
          </p:cNvPr>
          <p:cNvPicPr>
            <a:picLocks noGrp="1" noChangeAspect="1"/>
          </p:cNvPicPr>
          <p:nvPr>
            <p:ph idx="1"/>
          </p:nvPr>
        </p:nvPicPr>
        <p:blipFill>
          <a:blip r:embed="rId2"/>
          <a:stretch>
            <a:fillRect/>
          </a:stretch>
        </p:blipFill>
        <p:spPr>
          <a:xfrm>
            <a:off x="1648374" y="2217045"/>
            <a:ext cx="5924254" cy="2653333"/>
          </a:xfrm>
          <a:effectLst>
            <a:innerShdw blurRad="63500" dist="50800" dir="16200000">
              <a:prstClr val="black">
                <a:alpha val="50000"/>
              </a:prstClr>
            </a:innerShdw>
          </a:effectLst>
        </p:spPr>
      </p:pic>
    </p:spTree>
    <p:extLst>
      <p:ext uri="{BB962C8B-B14F-4D97-AF65-F5344CB8AC3E}">
        <p14:creationId xmlns:p14="http://schemas.microsoft.com/office/powerpoint/2010/main" val="3451160718"/>
      </p:ext>
    </p:extLst>
  </p:cSld>
  <p:clrMapOvr>
    <a:masterClrMapping/>
  </p:clrMapOvr>
  <mc:AlternateContent xmlns:mc="http://schemas.openxmlformats.org/markup-compatibility/2006" xmlns:p14="http://schemas.microsoft.com/office/powerpoint/2010/main">
    <mc:Choice Requires="p14">
      <p:transition spd="slow" p14:dur="1250" advTm="7000">
        <p:fade/>
      </p:transition>
    </mc:Choice>
    <mc:Fallback xmlns="">
      <p:transition spd="slow"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33" name="Straight Connector 9">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11">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581127" y="91545"/>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13">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26868"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15">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01877" y="32278"/>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17">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84069" y="609601"/>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38" name="Rectangle 19">
            <a:extLst>
              <a:ext uri="{FF2B5EF4-FFF2-40B4-BE49-F238E27FC236}">
                <a16:creationId xmlns:a16="http://schemas.microsoft.com/office/drawing/2014/main" id="{58A973E8-C2D4-4C81-8ADE-C5C021A61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F7114A-0EFA-4D8E-A4CA-9419814C8D71}"/>
              </a:ext>
            </a:extLst>
          </p:cNvPr>
          <p:cNvSpPr>
            <a:spLocks noGrp="1"/>
          </p:cNvSpPr>
          <p:nvPr>
            <p:ph type="title"/>
          </p:nvPr>
        </p:nvSpPr>
        <p:spPr>
          <a:xfrm>
            <a:off x="409572" y="4681272"/>
            <a:ext cx="7164419" cy="1790066"/>
          </a:xfrm>
          <a:effectLst>
            <a:outerShdw blurRad="50800" dist="38100" dir="13500000" algn="br" rotWithShape="0">
              <a:prstClr val="black">
                <a:alpha val="40000"/>
              </a:prstClr>
            </a:outerShdw>
          </a:effectLst>
        </p:spPr>
        <p:txBody>
          <a:bodyPr vert="horz" lIns="91440" tIns="45720" rIns="91440" bIns="45720" rtlCol="0" anchor="b">
            <a:noAutofit/>
          </a:bodyPr>
          <a:lstStyle/>
          <a:p>
            <a:pPr>
              <a:lnSpc>
                <a:spcPct val="90000"/>
              </a:lnSpc>
            </a:pPr>
            <a:r>
              <a:rPr lang="en-US" sz="4400" b="1" dirty="0">
                <a:solidFill>
                  <a:srgbClr val="FFFF00"/>
                </a:solidFill>
                <a:latin typeface="Angsana New" panose="02020603050405020304" pitchFamily="18" charset="-34"/>
                <a:cs typeface="Angsana New" panose="02020603050405020304" pitchFamily="18" charset="-34"/>
              </a:rPr>
              <a:t>Info/assessment tab</a:t>
            </a:r>
            <a:br>
              <a:rPr lang="en-US" sz="4400" b="1" u="sng" dirty="0">
                <a:latin typeface="Angsana New" panose="02020603050405020304" pitchFamily="18" charset="-34"/>
                <a:cs typeface="Angsana New" panose="02020603050405020304" pitchFamily="18" charset="-34"/>
              </a:rPr>
            </a:br>
            <a:br>
              <a:rPr lang="en-US" sz="2800" dirty="0"/>
            </a:br>
            <a:r>
              <a:rPr lang="en-US" sz="2800" b="1" dirty="0"/>
              <a:t>mailing address</a:t>
            </a:r>
            <a:br>
              <a:rPr lang="en-US" sz="2800" b="1" dirty="0"/>
            </a:br>
            <a:r>
              <a:rPr lang="en-US" sz="2800" b="1" dirty="0"/>
              <a:t>sales data</a:t>
            </a:r>
            <a:br>
              <a:rPr lang="en-US" sz="2800" b="1" dirty="0"/>
            </a:br>
            <a:r>
              <a:rPr lang="en-US" sz="2800" b="1" dirty="0"/>
              <a:t>lot characteristics</a:t>
            </a:r>
          </a:p>
        </p:txBody>
      </p:sp>
      <p:grpSp>
        <p:nvGrpSpPr>
          <p:cNvPr id="39" name="Group 21">
            <a:extLst>
              <a:ext uri="{FF2B5EF4-FFF2-40B4-BE49-F238E27FC236}">
                <a16:creationId xmlns:a16="http://schemas.microsoft.com/office/drawing/2014/main" id="{A08E251A-5371-4E82-A0F3-2CA0C15AB0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23" name="Straight Connector 22">
              <a:extLst>
                <a:ext uri="{FF2B5EF4-FFF2-40B4-BE49-F238E27FC236}">
                  <a16:creationId xmlns:a16="http://schemas.microsoft.com/office/drawing/2014/main" id="{D31AC21F-237B-4CA8-BC96-29F3607FAB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9959094C-A1B3-4AD4-9AAE-0FCDDD798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5EC0EFA-8A7F-4299-A623-3EE741461B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65D7216-F9AF-42BE-99AD-1904DEF69C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DE3349B-AD7F-48C8-9300-D81D694367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9" name="Snip Diagonal Corner Rectangle 12">
            <a:extLst>
              <a:ext uri="{FF2B5EF4-FFF2-40B4-BE49-F238E27FC236}">
                <a16:creationId xmlns:a16="http://schemas.microsoft.com/office/drawing/2014/main" id="{E05CABE9-5E7C-4773-BFCD-24B199FA1A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188" y="690851"/>
            <a:ext cx="7211752" cy="3607302"/>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ADEC593-2826-41D3-AFBE-29702B64AAD4}"/>
              </a:ext>
            </a:extLst>
          </p:cNvPr>
          <p:cNvPicPr>
            <a:picLocks noGrp="1" noChangeAspect="1"/>
          </p:cNvPicPr>
          <p:nvPr>
            <p:ph idx="1"/>
          </p:nvPr>
        </p:nvPicPr>
        <p:blipFill rotWithShape="1">
          <a:blip r:embed="rId2"/>
          <a:srcRect r="-2" b="8569"/>
          <a:stretch/>
        </p:blipFill>
        <p:spPr>
          <a:xfrm>
            <a:off x="626200" y="854087"/>
            <a:ext cx="6967728" cy="3280831"/>
          </a:xfrm>
          <a:custGeom>
            <a:avLst/>
            <a:gdLst/>
            <a:ahLst/>
            <a:cxnLst/>
            <a:rect l="l" t="t" r="r" b="b"/>
            <a:pathLst>
              <a:path w="9290304" h="3280831">
                <a:moveTo>
                  <a:pt x="402071" y="0"/>
                </a:moveTo>
                <a:lnTo>
                  <a:pt x="9290304" y="0"/>
                </a:lnTo>
                <a:lnTo>
                  <a:pt x="9290304" y="2876895"/>
                </a:lnTo>
                <a:lnTo>
                  <a:pt x="8886368" y="3280831"/>
                </a:lnTo>
                <a:lnTo>
                  <a:pt x="0" y="3280831"/>
                </a:lnTo>
                <a:lnTo>
                  <a:pt x="0" y="402071"/>
                </a:lnTo>
                <a:close/>
              </a:path>
            </a:pathLst>
          </a:custGeom>
          <a:effectLst>
            <a:innerShdw blurRad="63500" dist="50800" dir="16200000">
              <a:prstClr val="black">
                <a:alpha val="50000"/>
              </a:prstClr>
            </a:innerShdw>
          </a:effectLst>
        </p:spPr>
      </p:pic>
    </p:spTree>
    <p:extLst>
      <p:ext uri="{BB962C8B-B14F-4D97-AF65-F5344CB8AC3E}">
        <p14:creationId xmlns:p14="http://schemas.microsoft.com/office/powerpoint/2010/main" val="2786305653"/>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C287-4BBF-431B-8C03-8DACCCC6036D}"/>
              </a:ext>
            </a:extLst>
          </p:cNvPr>
          <p:cNvSpPr>
            <a:spLocks noGrp="1"/>
          </p:cNvSpPr>
          <p:nvPr>
            <p:ph type="title"/>
          </p:nvPr>
        </p:nvSpPr>
        <p:spPr>
          <a:xfrm>
            <a:off x="457595" y="533111"/>
            <a:ext cx="7434943" cy="1741713"/>
          </a:xfrm>
          <a:effectLst>
            <a:outerShdw blurRad="50800" dist="38100" dir="13500000" algn="br" rotWithShape="0">
              <a:prstClr val="black">
                <a:alpha val="40000"/>
              </a:prstClr>
            </a:outerShdw>
          </a:effectLst>
        </p:spPr>
        <p:txBody>
          <a:bodyPr>
            <a:normAutofit fontScale="90000"/>
          </a:bodyPr>
          <a:lstStyle/>
          <a:p>
            <a:r>
              <a:rPr lang="en-US" sz="4900" b="1" u="sng" dirty="0">
                <a:solidFill>
                  <a:srgbClr val="FFFF00"/>
                </a:solidFill>
                <a:latin typeface="Angsana New" panose="02020603050405020304" pitchFamily="18" charset="-34"/>
                <a:cs typeface="Angsana New" panose="02020603050405020304" pitchFamily="18" charset="-34"/>
              </a:rPr>
              <a:t>Info/assessment tab</a:t>
            </a:r>
            <a:br>
              <a:rPr lang="en-US" b="1" u="sng" dirty="0">
                <a:solidFill>
                  <a:srgbClr val="FFFF00"/>
                </a:solidFill>
              </a:rPr>
            </a:br>
            <a:br>
              <a:rPr lang="en-US" dirty="0"/>
            </a:br>
            <a:r>
              <a:rPr lang="en-US" b="1" dirty="0"/>
              <a:t>assessment breakdown</a:t>
            </a:r>
            <a:br>
              <a:rPr lang="en-US" b="1" dirty="0"/>
            </a:br>
            <a:r>
              <a:rPr lang="en-US" b="1" dirty="0"/>
              <a:t>exemptions/other taxes/totals</a:t>
            </a:r>
            <a:br>
              <a:rPr lang="en-US" b="1" dirty="0"/>
            </a:br>
            <a:endParaRPr lang="en-US" b="1" dirty="0"/>
          </a:p>
        </p:txBody>
      </p:sp>
      <p:pic>
        <p:nvPicPr>
          <p:cNvPr id="5" name="Content Placeholder 4">
            <a:extLst>
              <a:ext uri="{FF2B5EF4-FFF2-40B4-BE49-F238E27FC236}">
                <a16:creationId xmlns:a16="http://schemas.microsoft.com/office/drawing/2014/main" id="{986A8CFD-5543-4883-9A5B-9D88A0FC8E3A}"/>
              </a:ext>
            </a:extLst>
          </p:cNvPr>
          <p:cNvPicPr>
            <a:picLocks noGrp="1" noChangeAspect="1"/>
          </p:cNvPicPr>
          <p:nvPr>
            <p:ph idx="1"/>
          </p:nvPr>
        </p:nvPicPr>
        <p:blipFill>
          <a:blip r:embed="rId2"/>
          <a:stretch>
            <a:fillRect/>
          </a:stretch>
        </p:blipFill>
        <p:spPr>
          <a:xfrm>
            <a:off x="1721126" y="2722748"/>
            <a:ext cx="6689131" cy="3602141"/>
          </a:xfrm>
          <a:effectLst>
            <a:innerShdw blurRad="63500" dist="50800" dir="16200000">
              <a:prstClr val="black">
                <a:alpha val="50000"/>
              </a:prstClr>
            </a:innerShdw>
          </a:effectLst>
        </p:spPr>
      </p:pic>
    </p:spTree>
    <p:extLst>
      <p:ext uri="{BB962C8B-B14F-4D97-AF65-F5344CB8AC3E}">
        <p14:creationId xmlns:p14="http://schemas.microsoft.com/office/powerpoint/2010/main" val="746938931"/>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3448DCFCE4BFA3488C1231CEA6A8E0C6" ma:contentTypeVersion="1" ma:contentTypeDescription="Upload an image." ma:contentTypeScope="" ma:versionID="3dd297dca525510f3eede485c6436bf4">
  <xsd:schema xmlns:xsd="http://www.w3.org/2001/XMLSchema" xmlns:xs="http://www.w3.org/2001/XMLSchema" xmlns:p="http://schemas.microsoft.com/office/2006/metadata/properties" xmlns:ns1="http://schemas.microsoft.com/sharepoint/v3" xmlns:ns2="042484EB-C38E-4712-B7FF-BE26DBBE11E5" xmlns:ns3="http://schemas.microsoft.com/sharepoint/v3/fields" targetNamespace="http://schemas.microsoft.com/office/2006/metadata/properties" ma:root="true" ma:fieldsID="7dbaf0fdf7bf684ea7e650bbf3546fb7" ns1:_="" ns2:_="" ns3:_="">
    <xsd:import namespace="http://schemas.microsoft.com/sharepoint/v3"/>
    <xsd:import namespace="042484EB-C38E-4712-B7FF-BE26DBBE11E5"/>
    <xsd:import namespace="http://schemas.microsoft.com/sharepoint/v3/fields"/>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element name="PublishingStartDate" ma:index="27" nillable="true" ma:displayName="Scheduling Start Date" ma:description="" ma:hidden="true" ma:internalName="PublishingStartDate">
      <xsd:simpleType>
        <xsd:restriction base="dms:Unknown"/>
      </xsd:simpleType>
    </xsd:element>
    <xsd:element name="PublishingExpirationDate" ma:index="28"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42484EB-C38E-4712-B7FF-BE26DBBE11E5"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Height" ma:index="22" nillable="true" ma:displayName="Height" ma:internalName="ImageHeight" ma:readOnly="true">
      <xsd:simpleType>
        <xsd:restriction base="dms:Unknown"/>
      </xsd:simpleType>
    </xsd:element>
    <xsd:element name="ImageCreateDate" ma:index="25"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mageCreateDate xmlns="042484EB-C38E-4712-B7FF-BE26DBBE11E5" xsi:nil="true"/>
    <PublishingExpirationDate xmlns="http://schemas.microsoft.com/sharepoint/v3" xsi:nil="true"/>
    <PublishingStartDate xmlns="http://schemas.microsoft.com/sharepoint/v3" xsi:nil="true"/>
    <wic_System_Copyright xmlns="http://schemas.microsoft.com/sharepoint/v3/fields" xsi:nil="true"/>
  </documentManagement>
</p:properties>
</file>

<file path=customXml/itemProps1.xml><?xml version="1.0" encoding="utf-8"?>
<ds:datastoreItem xmlns:ds="http://schemas.openxmlformats.org/officeDocument/2006/customXml" ds:itemID="{C1D1B01A-47FA-4B2E-8957-4BB0DF4AA99B}"/>
</file>

<file path=customXml/itemProps2.xml><?xml version="1.0" encoding="utf-8"?>
<ds:datastoreItem xmlns:ds="http://schemas.openxmlformats.org/officeDocument/2006/customXml" ds:itemID="{BDC4DD08-93A3-4F47-923E-8AA13F196030}"/>
</file>

<file path=customXml/itemProps3.xml><?xml version="1.0" encoding="utf-8"?>
<ds:datastoreItem xmlns:ds="http://schemas.openxmlformats.org/officeDocument/2006/customXml" ds:itemID="{3CF514E4-E02F-4393-9238-78EB2CAF7D81}"/>
</file>

<file path=docProps/app.xml><?xml version="1.0" encoding="utf-8"?>
<Properties xmlns="http://schemas.openxmlformats.org/officeDocument/2006/extended-properties" xmlns:vt="http://schemas.openxmlformats.org/officeDocument/2006/docPropsVTypes">
  <TotalTime>468</TotalTime>
  <Words>1645</Words>
  <Application>Microsoft Office PowerPoint</Application>
  <PresentationFormat>On-screen Show (4:3)</PresentationFormat>
  <Paragraphs>112</Paragraphs>
  <Slides>67</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Angsana New</vt:lpstr>
      <vt:lpstr>Wingdings 3</vt:lpstr>
      <vt:lpstr>Century Gothic</vt:lpstr>
      <vt:lpstr>Arial</vt:lpstr>
      <vt:lpstr>Wingdings</vt:lpstr>
      <vt:lpstr>Calibri</vt:lpstr>
      <vt:lpstr>Slice</vt:lpstr>
      <vt:lpstr>PowerPoint Presentation</vt:lpstr>
      <vt:lpstr>Property info  all updates to the software are listed and dated for view by all clients</vt:lpstr>
      <vt:lpstr>Assess Right pro will alert you to what tax year you are accessing</vt:lpstr>
      <vt:lpstr>Primary search </vt:lpstr>
      <vt:lpstr>WITH THE ADVANCED SeARCH YOU CAN REFINE YOUR SEARCH ON A VERY DETAILED LEVEL</vt:lpstr>
      <vt:lpstr>PowerPoint Presentation</vt:lpstr>
      <vt:lpstr>Search on properties in the Bradford subdivision purchased in august 2008 two properties were identified        To view a property click THE  view/edit Button</vt:lpstr>
      <vt:lpstr>Info/assessment tab  mailing address sales data lot characteristics</vt:lpstr>
      <vt:lpstr>Info/assessment tab  assessment breakdown exemptions/other taxes/totals </vt:lpstr>
      <vt:lpstr>Info/assessment tab          additions deletions </vt:lpstr>
      <vt:lpstr>Main structure tab  characteristics of main structure</vt:lpstr>
      <vt:lpstr>additional STRUCTUREs TAB  ALL STRUCTURES CHARACTERISTICS OTHER THAN THE MAIN STRUCTURE </vt:lpstr>
      <vt:lpstr>SALES TAB  CURRENT AND PREVIOUS SALES DATA ARE VIEWABLE VIEW DEED TAB IF SCANNED DEEDS ARE AVAILABLE</vt:lpstr>
      <vt:lpstr>HISTORY TAB  VIEW CURRENT YEAR  AND PREVIOUS YEAR ASSESSMENTS</vt:lpstr>
      <vt:lpstr>FARMLAND TAB  CALCULATE AGRICULTURE AND FAIR CASH VALUE FOR FARMLAND BASED ON PREDEFINED VALUES</vt:lpstr>
      <vt:lpstr>Comments/flags tab  unlimited commentS field. Flags are used for reviewing properties and have a separate comment field</vt:lpstr>
      <vt:lpstr>PowerPoint Presentation</vt:lpstr>
      <vt:lpstr>CHANGES TAB  ALL CHANGES ARE TRACKED WITH PRIOR VALUES, NEW VALUES, UPDATE DATE AND WHO THE CHANGES WERE MADE BY</vt:lpstr>
      <vt:lpstr>PowerPoint Presentation</vt:lpstr>
      <vt:lpstr>EXONERATIONS PRINT ON THE STATE FORM</vt:lpstr>
      <vt:lpstr>PRINT REFUNDS ON THE STATE FORM</vt:lpstr>
      <vt:lpstr>PowerPoint Presentation</vt:lpstr>
      <vt:lpstr>PowerPoint Presentation</vt:lpstr>
      <vt:lpstr>DOCUMENTS TAB  Additional DOCUMENTS CAN BE saved and ACCESSED BY CLICKING THIS TAB </vt:lpstr>
      <vt:lpstr>To add a new record click the green plus sign on the search screen  a new blank record will appear for entry</vt:lpstr>
      <vt:lpstr>A BUTTON BAR AT THE BOTTOM OF EACH PAGE ALLOWS USERS TO QUICKLY ACCESS COMMONLY USED functions</vt:lpstr>
      <vt:lpstr>Copy info button  when you have a record that is split into tracts  A subdivision is a good example  click the BUTTON to copy the current screen</vt:lpstr>
      <vt:lpstr>Transferring a property is easy click THE transfer button a sales transfer screen appears with prefilled data from info/assmt screen</vt:lpstr>
      <vt:lpstr>CAMA BUTTON</vt:lpstr>
      <vt:lpstr>map button  BRINGS up google mapS showing the location of the selected parcel.</vt:lpstr>
      <vt:lpstr>Web info tab  DISPLAYS THE PARCEL ON YOUR qpublic WEB PAGE</vt:lpstr>
      <vt:lpstr>Print BUTTON  prints a data sheet for current property with no sketch.</vt:lpstr>
      <vt:lpstr>Print w/sketch  will print both a data sheet and sketch</vt:lpstr>
      <vt:lpstr>View sales</vt:lpstr>
      <vt:lpstr>ADVANCED SALES search</vt:lpstr>
      <vt:lpstr>in the above sales SEARCH WE SPECIFIED All properties sold FROM January 1, 2019 through  march 1, 2019 sales need to be valid sales  The search found 167 properties meeting that criteria</vt:lpstr>
      <vt:lpstr>PowerPoint Presentation</vt:lpstr>
      <vt:lpstr>View permits </vt:lpstr>
      <vt:lpstr>PowerPoint Presentation</vt:lpstr>
      <vt:lpstr>Exonerations </vt:lpstr>
      <vt:lpstr>Searching for exonerations for tax year 2019 &amp; district is “02”  An excel spreadsheet can be printed for viewing and submission</vt:lpstr>
      <vt:lpstr>search returns the exoneration document AND a print form feature at the bottom of page</vt:lpstr>
      <vt:lpstr>View tangible   download the tangible disk  for the current year  This feature IS used for viewing taxpayers that have filed a tangible return</vt:lpstr>
      <vt:lpstr>Search for tangible returns based on tax dist “02” Value “17”and value greater than “0”  Search returns 905 records.</vt:lpstr>
      <vt:lpstr>Reports/exporTS  ACCESS various pva reports  - key reports INCLUDE: sales ratio study  summary recap report state exempt property list and detailed additions/deletions report</vt:lpstr>
      <vt:lpstr> Sales ratio report  GENERATES AN EXCEL EXPORT FOR SUBMISSION TO THE REVENUE CABINET</vt:lpstr>
      <vt:lpstr>Summary recap  this report can be run ANYTIME AND  PROVIDES the total assessments for the county OR ANY DISTRICT OR COMBINATION OF DISTRICTS</vt:lpstr>
      <vt:lpstr>state exempt property list click THE  export BUTTON TO CREATE AN excel spreadsheet READY FOR SUBMISSION TO FRANKFORT</vt:lpstr>
      <vt:lpstr>Detailed additions/deletions  fill in tax year/district  click THE export additions/del BUTTON  ASSESS RIGHT PRO GENERATES AN excel SPREADSHEET READY TO SUBMIT</vt:lpstr>
      <vt:lpstr>Cama study search screen</vt:lpstr>
      <vt:lpstr>Cama study  Search was for properties in Bradford place subdivision sold between 09/01/2019 and 12/31/2019  sale price –  $150,000 and $175,000  one record was returned.  Key values in the search are:  cost living price/sq.ft assessed living price/sq.ft</vt:lpstr>
      <vt:lpstr>Sales study  used for searching comparable sales  The search is for properties in 2009 tax year in district 02 with a sale date of 01/01/2019 having a brick exterior and living area greater than 2500 and living area $psf greater than $90  the search returned 260 properties.</vt:lpstr>
      <vt:lpstr> tax year specific information – ratio  In Assess Right Pro the sales ratio calculation is based on the latest “certified” tax roll assessment per Revenue Cabinet requirements  check your “Certified” box for the prior tax year in  Administration/Settings/Tax Year Specific information  This allows Assess Right Pro to calculate assessments for sales entered from the day you check the box - usually July 1st  to use your prior year assessment </vt:lpstr>
      <vt:lpstr>tax year specific information homestead/disability current yearly homestead and disability values are entered in the table  the computer will then revalue all properties  with these fields entered</vt:lpstr>
      <vt:lpstr>tax year specific information  week inspection start-week inspection end  the inspection dates are entered in this table notices when printed will reflect these dates</vt:lpstr>
      <vt:lpstr>Modify soil class values  this table is used to set the revenue recommended agricultural values for farmland</vt:lpstr>
      <vt:lpstr> Lock/unlock tax values and address change in this example tax YEAR 2020 has the locked box checked indicating the county has TURNED IN THEIR SECOND RECAP the figures cannot be changed Addresses can be updated until the tax bills are printed Addresses CAN BE locked ONCE THE TAX BILL EXPORT IS COMPLETE</vt:lpstr>
      <vt:lpstr> click MENU OPTION first recap you will see a BUTTON labeled create snapshot This will create a copy of THE data  THE SYSTEM WILL CREATE A COMPLETE SNAPSHOT OF YOUR TAX DATA FOR THE SELECTED YEAR SO THAT ANY CHANGES CAN BE RECORDED Once you create a snapshot YOU’RE ready to run first recap Set the tax year /district and CLICK run first recap</vt:lpstr>
      <vt:lpstr>PowerPoint Presentation</vt:lpstr>
      <vt:lpstr> click tab second recap  you will see a tab labeled create snapshot This will create a copy of your data  Once you create a snapshot you are ready  to run the second recap Set tax year/district -CLICK run second recap Creating a snapshot will help FIND changes made From second recap to tax bill creation</vt:lpstr>
      <vt:lpstr>Second recap</vt:lpstr>
      <vt:lpstr>Import tangible file</vt:lpstr>
      <vt:lpstr>Search pva data audits  when you want to find data changes  This search is for changes made by john in the 2019 tax year from 01/01/2019-03/01/2019  search returns 46,234 changes</vt:lpstr>
      <vt:lpstr>Search sales audits  when you want to find sales data changes  This search is for changes made by heather from 01/01/2019-03/01/2019  search returns 308 changes.</vt:lpstr>
      <vt:lpstr>PowerPoint Presentation</vt:lpstr>
      <vt:lpstr>submit feedback/ suggestions</vt:lpstr>
      <vt:lpstr>Call my direct number  859-588-2947 for more information about  assess right pro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Drake</dc:creator>
  <cp:keywords/>
  <dc:description/>
  <cp:lastModifiedBy>Brad Weaver</cp:lastModifiedBy>
  <cp:revision>85</cp:revision>
  <dcterms:created xsi:type="dcterms:W3CDTF">2020-07-30T19:26:47Z</dcterms:created>
  <dcterms:modified xsi:type="dcterms:W3CDTF">2020-08-04T20:14:45Z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0x0101009148F5A04DDD49CBA7127AADA5FB792B00AADE34325A8B49CDA8BB4DB53328F214003448DCFCE4BFA3488C1231CEA6A8E0C6</vt:lpwstr>
  </property>
</Properties>
</file>