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81" r:id="rId2"/>
    <p:sldId id="316" r:id="rId3"/>
    <p:sldId id="349" r:id="rId4"/>
    <p:sldId id="360" r:id="rId5"/>
    <p:sldId id="333" r:id="rId6"/>
    <p:sldId id="336" r:id="rId7"/>
    <p:sldId id="337" r:id="rId8"/>
    <p:sldId id="361" r:id="rId9"/>
    <p:sldId id="314" r:id="rId10"/>
    <p:sldId id="315" r:id="rId11"/>
    <p:sldId id="335" r:id="rId12"/>
    <p:sldId id="339" r:id="rId13"/>
    <p:sldId id="359" r:id="rId14"/>
    <p:sldId id="340" r:id="rId15"/>
    <p:sldId id="341" r:id="rId16"/>
    <p:sldId id="334" r:id="rId17"/>
    <p:sldId id="342" r:id="rId18"/>
    <p:sldId id="343" r:id="rId19"/>
    <p:sldId id="348" r:id="rId20"/>
    <p:sldId id="344" r:id="rId21"/>
    <p:sldId id="345" r:id="rId22"/>
    <p:sldId id="346" r:id="rId23"/>
    <p:sldId id="350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062B0"/>
    <a:srgbClr val="0000FF"/>
    <a:srgbClr val="E15D5D"/>
    <a:srgbClr val="FFFFCC"/>
    <a:srgbClr val="FFCC99"/>
    <a:srgbClr val="E7E200"/>
    <a:srgbClr val="D25500"/>
    <a:srgbClr val="CC3300"/>
    <a:srgbClr val="BC6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8" autoAdjust="0"/>
    <p:restoredTop sz="86379" autoAdjust="0"/>
  </p:normalViewPr>
  <p:slideViewPr>
    <p:cSldViewPr>
      <p:cViewPr varScale="1">
        <p:scale>
          <a:sx n="80" d="100"/>
          <a:sy n="80" d="100"/>
        </p:scale>
        <p:origin x="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5B96DE8-D835-4E50-AC72-E038BC7E7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A6331AD2-B2DE-4CC8-905A-8F445BBC0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14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F8CBB-8330-445F-9929-3CCB65211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6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F6DE-0176-4EFB-9AFE-7C92537183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1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889AE-C5F1-4FE5-AFA5-9D5E2ECC4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3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7C781-D669-4246-A299-43AD526AF5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28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E3639-CE0D-4691-84ED-77DF2918F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34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93AE8-5FBA-4AFC-8B84-AFE1C1D37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67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94F4-D099-4C81-BAD0-94FE82EFE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49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2637-75FD-49C0-B46E-7603B6C1D7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32245-8222-4605-A8E4-CB67F99D2A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8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ABD74F2E-A441-4B88-90F5-9FC57862B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40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4DD1B23-A6CF-47F9-ABC2-7E6622B3B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Brian.Stidham@ky.go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908384" y="990404"/>
            <a:ext cx="7327232" cy="628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The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Local Officials Compliance Branch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867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empus Sans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5247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Schoolbook" pitchFamily="18" charset="0"/>
              </a:rPr>
              <a:t>Education Essentials:</a:t>
            </a:r>
          </a:p>
          <a:p>
            <a:pPr algn="ctr"/>
            <a:r>
              <a:rPr lang="en-US" sz="3600" dirty="0" smtClean="0">
                <a:latin typeface="Century Schoolbook" pitchFamily="18" charset="0"/>
              </a:rPr>
              <a:t>Your Primer for Education </a:t>
            </a:r>
            <a:endParaRPr lang="en-US" sz="3600" dirty="0">
              <a:latin typeface="Century Schoolbook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91521"/>
            <a:ext cx="5235322" cy="19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72200" y="22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7620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She has already fulfilled her HB 538 requirement for 2021.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She will receive her HB 538 incentive check at the end of February 2021.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She will need 15 </a:t>
            </a:r>
            <a:r>
              <a:rPr lang="en-US" sz="1600" dirty="0" err="1" smtClean="0"/>
              <a:t>hrs</a:t>
            </a:r>
            <a:r>
              <a:rPr lang="en-US" sz="1600" dirty="0" smtClean="0"/>
              <a:t> to fulfill her Expense Allowance hrs. (SKA)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If no SKA, she’d need 30 </a:t>
            </a:r>
            <a:r>
              <a:rPr lang="en-US" sz="1600" dirty="0" err="1" smtClean="0"/>
              <a:t>hrs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4429" t="13992" r="30988" b="5050"/>
          <a:stretch/>
        </p:blipFill>
        <p:spPr bwMode="auto">
          <a:xfrm>
            <a:off x="228600" y="304800"/>
            <a:ext cx="5257799" cy="6172200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914400"/>
            <a:ext cx="6571343" cy="609599"/>
          </a:xfrm>
        </p:spPr>
        <p:txBody>
          <a:bodyPr/>
          <a:lstStyle/>
          <a:p>
            <a:r>
              <a:rPr lang="en-US" dirty="0" smtClean="0"/>
              <a:t>How Do I Get My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5"/>
            <a:ext cx="8229600" cy="4547045"/>
          </a:xfrm>
        </p:spPr>
        <p:txBody>
          <a:bodyPr>
            <a:normAutofit/>
          </a:bodyPr>
          <a:lstStyle/>
          <a:p>
            <a:r>
              <a:rPr lang="en-US" dirty="0" smtClean="0"/>
              <a:t>Approved Courses</a:t>
            </a:r>
          </a:p>
          <a:p>
            <a:pPr lvl="1"/>
            <a:r>
              <a:rPr lang="en-US" dirty="0" smtClean="0"/>
              <a:t>KY Courses</a:t>
            </a:r>
          </a:p>
          <a:p>
            <a:pPr lvl="1"/>
            <a:r>
              <a:rPr lang="en-US" dirty="0" smtClean="0"/>
              <a:t>Workshops/Conferences held by DOR  </a:t>
            </a:r>
          </a:p>
          <a:p>
            <a:pPr lvl="1"/>
            <a:r>
              <a:rPr lang="en-US" dirty="0" smtClean="0"/>
              <a:t>PVA Association Summer Conference</a:t>
            </a:r>
          </a:p>
          <a:p>
            <a:pPr lvl="1"/>
            <a:r>
              <a:rPr lang="en-US" dirty="0" smtClean="0"/>
              <a:t>IAAO Courses</a:t>
            </a:r>
          </a:p>
          <a:p>
            <a:pPr lvl="1"/>
            <a:r>
              <a:rPr lang="en-US" dirty="0" smtClean="0"/>
              <a:t>KY Office of Diversity, Equality, and Training (ODE&amp;T)</a:t>
            </a:r>
          </a:p>
          <a:p>
            <a:pPr lvl="1"/>
            <a:r>
              <a:rPr lang="en-US" dirty="0" smtClean="0"/>
              <a:t>KY Association of Counties (KACo) and Department of Local Government (DLG) </a:t>
            </a:r>
          </a:p>
          <a:p>
            <a:pPr lvl="1"/>
            <a:r>
              <a:rPr lang="en-US" dirty="0" smtClean="0"/>
              <a:t>KY Real Estate Appraisal Board (KREAB) and KY Real Estate Commission (KREC)</a:t>
            </a:r>
          </a:p>
          <a:p>
            <a:pPr lvl="1"/>
            <a:r>
              <a:rPr lang="en-US" dirty="0" smtClean="0"/>
              <a:t>Online classes from IAAO </a:t>
            </a:r>
            <a:r>
              <a:rPr lang="en-US" u="sng" dirty="0" smtClean="0"/>
              <a:t>only</a:t>
            </a:r>
          </a:p>
          <a:p>
            <a:pPr lvl="2"/>
            <a:r>
              <a:rPr lang="en-US" dirty="0"/>
              <a:t>up to 10 hours per calendar </a:t>
            </a:r>
            <a:r>
              <a:rPr lang="en-US" dirty="0" smtClean="0"/>
              <a:t>year for all PVAs</a:t>
            </a:r>
          </a:p>
          <a:p>
            <a:pPr lvl="2"/>
            <a:r>
              <a:rPr lang="en-US" dirty="0" smtClean="0"/>
              <a:t>up to 25 hours per calendar year with a SKA designation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571343" cy="609600"/>
          </a:xfrm>
        </p:spPr>
        <p:txBody>
          <a:bodyPr/>
          <a:lstStyle/>
          <a:p>
            <a:r>
              <a:rPr lang="en-US" dirty="0" smtClean="0"/>
              <a:t>How Do I Get My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4"/>
            <a:ext cx="3733800" cy="4394645"/>
          </a:xfrm>
        </p:spPr>
        <p:txBody>
          <a:bodyPr>
            <a:normAutofit/>
          </a:bodyPr>
          <a:lstStyle/>
          <a:p>
            <a:r>
              <a:rPr lang="en-US" dirty="0" smtClean="0"/>
              <a:t>Other Education Options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Outside Training Opportunities</a:t>
            </a:r>
          </a:p>
          <a:p>
            <a:pPr lvl="2"/>
            <a:r>
              <a:rPr lang="en-US" dirty="0" smtClean="0"/>
              <a:t>Submit Request for Training Credit Form</a:t>
            </a:r>
          </a:p>
          <a:p>
            <a:pPr lvl="2"/>
            <a:r>
              <a:rPr lang="en-US" dirty="0" smtClean="0"/>
              <a:t>Two Weeks in Advance for Approval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53535"/>
            <a:ext cx="4419600" cy="5308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571343" cy="609600"/>
          </a:xfrm>
        </p:spPr>
        <p:txBody>
          <a:bodyPr/>
          <a:lstStyle/>
          <a:p>
            <a:r>
              <a:rPr lang="en-US" dirty="0" smtClean="0"/>
              <a:t>How Do I Get My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4"/>
            <a:ext cx="8305800" cy="4394645"/>
          </a:xfrm>
        </p:spPr>
        <p:txBody>
          <a:bodyPr>
            <a:normAutofit/>
          </a:bodyPr>
          <a:lstStyle/>
          <a:p>
            <a:r>
              <a:rPr lang="en-US" dirty="0" smtClean="0"/>
              <a:t>Outside Course Approval Criterion </a:t>
            </a:r>
          </a:p>
          <a:p>
            <a:pPr lvl="1"/>
            <a:r>
              <a:rPr lang="en-US" dirty="0" smtClean="0"/>
              <a:t>Relevance to performed duties</a:t>
            </a:r>
          </a:p>
          <a:p>
            <a:pPr lvl="1"/>
            <a:r>
              <a:rPr lang="en-US" dirty="0"/>
              <a:t>Ability of sponsor to verify attendance </a:t>
            </a:r>
          </a:p>
          <a:p>
            <a:pPr lvl="1"/>
            <a:r>
              <a:rPr lang="en-US" dirty="0" smtClean="0"/>
              <a:t>Reputation of organization/entity sponsoring the training </a:t>
            </a:r>
          </a:p>
          <a:p>
            <a:pPr lvl="1"/>
            <a:r>
              <a:rPr lang="en-US" dirty="0" smtClean="0"/>
              <a:t>Extent of actual training </a:t>
            </a:r>
          </a:p>
          <a:p>
            <a:pPr lvl="1"/>
            <a:r>
              <a:rPr lang="en-US" dirty="0" smtClean="0"/>
              <a:t>Availability to all PVAs</a:t>
            </a:r>
          </a:p>
          <a:p>
            <a:pPr lvl="1"/>
            <a:endParaRPr lang="en-US" dirty="0"/>
          </a:p>
          <a:p>
            <a:r>
              <a:rPr lang="en-US" u="sng" dirty="0" smtClean="0"/>
              <a:t>Note</a:t>
            </a:r>
            <a:r>
              <a:rPr lang="en-US" dirty="0" smtClean="0"/>
              <a:t>: If approval is granted for one PVA, it acts as blanket approval for all.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2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838200"/>
            <a:ext cx="6571343" cy="838201"/>
          </a:xfrm>
        </p:spPr>
        <p:txBody>
          <a:bodyPr/>
          <a:lstStyle/>
          <a:p>
            <a:r>
              <a:rPr lang="en-US" dirty="0" smtClean="0"/>
              <a:t>Kentucky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4"/>
            <a:ext cx="8229600" cy="4775645"/>
          </a:xfrm>
        </p:spPr>
        <p:txBody>
          <a:bodyPr>
            <a:normAutofit/>
          </a:bodyPr>
          <a:lstStyle/>
          <a:p>
            <a:r>
              <a:rPr lang="en-US" dirty="0" smtClean="0"/>
              <a:t>Most KY courses are 15 hours </a:t>
            </a:r>
          </a:p>
          <a:p>
            <a:pPr lvl="1"/>
            <a:r>
              <a:rPr lang="en-US" dirty="0" smtClean="0"/>
              <a:t>Begin Monday at 1:00</a:t>
            </a:r>
          </a:p>
          <a:p>
            <a:pPr lvl="1"/>
            <a:r>
              <a:rPr lang="en-US" dirty="0" smtClean="0"/>
              <a:t>8:30 – 4:15 Tuesday</a:t>
            </a:r>
          </a:p>
          <a:p>
            <a:pPr lvl="1"/>
            <a:r>
              <a:rPr lang="en-US" dirty="0" smtClean="0"/>
              <a:t>8:30 – 4:15 Wednesday</a:t>
            </a:r>
          </a:p>
          <a:p>
            <a:pPr lvl="1"/>
            <a:r>
              <a:rPr lang="en-US" dirty="0" smtClean="0"/>
              <a:t>8:30 – 11:30 – Test</a:t>
            </a:r>
          </a:p>
          <a:p>
            <a:r>
              <a:rPr lang="en-US" dirty="0" smtClean="0"/>
              <a:t>$40 cost for 15 hour class</a:t>
            </a:r>
          </a:p>
          <a:p>
            <a:r>
              <a:rPr lang="en-US" dirty="0" smtClean="0"/>
              <a:t>3 hours for test</a:t>
            </a:r>
          </a:p>
          <a:p>
            <a:pPr lvl="1"/>
            <a:r>
              <a:rPr lang="en-US" dirty="0" smtClean="0"/>
              <a:t>Passing grade is 70% or better</a:t>
            </a:r>
          </a:p>
          <a:p>
            <a:r>
              <a:rPr lang="en-US" dirty="0" smtClean="0"/>
              <a:t>Must attend at least 12 hours of class to take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838200"/>
            <a:ext cx="6571343" cy="818148"/>
          </a:xfrm>
        </p:spPr>
        <p:txBody>
          <a:bodyPr/>
          <a:lstStyle/>
          <a:p>
            <a:r>
              <a:rPr lang="en-US" dirty="0" smtClean="0"/>
              <a:t>IAAO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434"/>
            <a:ext cx="8229600" cy="4741965"/>
          </a:xfrm>
        </p:spPr>
        <p:txBody>
          <a:bodyPr>
            <a:normAutofit/>
          </a:bodyPr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$435 for IAAO Members</a:t>
            </a:r>
          </a:p>
          <a:p>
            <a:pPr lvl="1"/>
            <a:r>
              <a:rPr lang="en-US" dirty="0" smtClean="0"/>
              <a:t>$535 for Non-Members</a:t>
            </a:r>
          </a:p>
          <a:p>
            <a:r>
              <a:rPr lang="en-US" dirty="0" smtClean="0"/>
              <a:t>Most IAAO Courses are 30 hours</a:t>
            </a:r>
          </a:p>
          <a:p>
            <a:pPr lvl="1"/>
            <a:r>
              <a:rPr lang="en-US" dirty="0" smtClean="0"/>
              <a:t>15 hrs workshops</a:t>
            </a:r>
          </a:p>
          <a:p>
            <a:pPr lvl="1"/>
            <a:r>
              <a:rPr lang="en-US" dirty="0" smtClean="0"/>
              <a:t>7.5 hrs workshops</a:t>
            </a:r>
          </a:p>
          <a:p>
            <a:r>
              <a:rPr lang="en-US" dirty="0" smtClean="0"/>
              <a:t>8:30 – 5:00 Mon – Thurs</a:t>
            </a:r>
          </a:p>
          <a:p>
            <a:r>
              <a:rPr lang="en-US" dirty="0" smtClean="0"/>
              <a:t>Test on Friday 8:30 (3 ½ hours)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571343" cy="1049235"/>
          </a:xfrm>
        </p:spPr>
        <p:txBody>
          <a:bodyPr/>
          <a:lstStyle/>
          <a:p>
            <a:r>
              <a:rPr lang="en-US" dirty="0" smtClean="0"/>
              <a:t>Kentucky Professional Designation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19926"/>
            <a:ext cx="3519516" cy="3700015"/>
          </a:xfrm>
        </p:spPr>
        <p:txBody>
          <a:bodyPr>
            <a:normAutofit/>
          </a:bodyPr>
          <a:lstStyle/>
          <a:p>
            <a:pPr marL="578358" indent="-514350"/>
            <a:r>
              <a:rPr lang="en-US" dirty="0" smtClean="0"/>
              <a:t>Designations Offered</a:t>
            </a:r>
          </a:p>
          <a:p>
            <a:pPr marL="953262" lvl="1" indent="-514350">
              <a:buAutoNum type="arabicPeriod"/>
            </a:pPr>
            <a:r>
              <a:rPr lang="en-US" dirty="0" smtClean="0"/>
              <a:t>Certified Kentucky Assessor (CKA)</a:t>
            </a:r>
          </a:p>
          <a:p>
            <a:pPr marL="953262" lvl="1" indent="-514350">
              <a:buAutoNum type="arabicPeriod"/>
            </a:pPr>
            <a:r>
              <a:rPr lang="en-US" dirty="0" smtClean="0"/>
              <a:t>Senior Kentucky Assessor (SKA)</a:t>
            </a:r>
          </a:p>
          <a:p>
            <a:pPr marL="578358" indent="-51435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799" t="26564" r="3388" b="2282"/>
          <a:stretch/>
        </p:blipFill>
        <p:spPr>
          <a:xfrm>
            <a:off x="838200" y="2039979"/>
            <a:ext cx="3864811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83" y="838200"/>
            <a:ext cx="6571343" cy="1049235"/>
          </a:xfrm>
        </p:spPr>
        <p:txBody>
          <a:bodyPr/>
          <a:lstStyle/>
          <a:p>
            <a:r>
              <a:rPr lang="en-US" dirty="0" smtClean="0"/>
              <a:t>Kentucky Professional Designation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/>
            <a:r>
              <a:rPr lang="en-US" dirty="0" smtClean="0"/>
              <a:t>Certified Kentucky Assessor (CKA)</a:t>
            </a:r>
          </a:p>
          <a:p>
            <a:pPr lvl="1"/>
            <a:r>
              <a:rPr lang="en-US" dirty="0" smtClean="0"/>
              <a:t>4 Tracks</a:t>
            </a:r>
          </a:p>
          <a:p>
            <a:pPr lvl="2"/>
            <a:r>
              <a:rPr lang="en-US" dirty="0" smtClean="0"/>
              <a:t>Real Property Assessment Track</a:t>
            </a:r>
          </a:p>
          <a:p>
            <a:pPr lvl="2"/>
            <a:r>
              <a:rPr lang="en-US" dirty="0" smtClean="0"/>
              <a:t>Personal Property Assessment Track</a:t>
            </a:r>
          </a:p>
          <a:p>
            <a:pPr lvl="2"/>
            <a:r>
              <a:rPr lang="en-US" dirty="0" smtClean="0"/>
              <a:t>Administrative Track</a:t>
            </a:r>
          </a:p>
          <a:p>
            <a:pPr lvl="2"/>
            <a:r>
              <a:rPr lang="en-US" dirty="0" smtClean="0"/>
              <a:t>Mapping Track</a:t>
            </a:r>
          </a:p>
          <a:p>
            <a:pPr lvl="1"/>
            <a:r>
              <a:rPr lang="en-US" dirty="0" smtClean="0"/>
              <a:t>3 Years of Experience in Kentucky Property Tax Administration</a:t>
            </a:r>
          </a:p>
          <a:p>
            <a:pPr marL="578358" indent="-51435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84" y="838200"/>
            <a:ext cx="6571343" cy="1049235"/>
          </a:xfrm>
        </p:spPr>
        <p:txBody>
          <a:bodyPr/>
          <a:lstStyle/>
          <a:p>
            <a:r>
              <a:rPr lang="en-US" dirty="0" smtClean="0"/>
              <a:t>Kentucky Professional Designation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Senior Kentucky Assessor (SKA)</a:t>
            </a:r>
          </a:p>
          <a:p>
            <a:pPr lvl="1"/>
            <a:r>
              <a:rPr lang="en-US" dirty="0" smtClean="0"/>
              <a:t>Must have CKA</a:t>
            </a:r>
          </a:p>
          <a:p>
            <a:pPr lvl="1"/>
            <a:r>
              <a:rPr lang="en-US" dirty="0" smtClean="0"/>
              <a:t>4 additional KY courses</a:t>
            </a:r>
          </a:p>
          <a:p>
            <a:pPr lvl="1"/>
            <a:r>
              <a:rPr lang="en-US" dirty="0" smtClean="0"/>
              <a:t>1 additional IAAO 30 hr course or 2 IAAO 15 hour courses</a:t>
            </a:r>
          </a:p>
          <a:p>
            <a:pPr lvl="1"/>
            <a:r>
              <a:rPr lang="en-US" dirty="0" smtClean="0"/>
              <a:t>Additional 2 years of experience in Kentucky property tax administration (total of 5 years)</a:t>
            </a:r>
          </a:p>
          <a:p>
            <a:pPr marL="578358" indent="-51435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6249"/>
            <a:ext cx="3962400" cy="4243552"/>
          </a:xfrm>
        </p:spPr>
        <p:txBody>
          <a:bodyPr>
            <a:normAutofit/>
          </a:bodyPr>
          <a:lstStyle/>
          <a:p>
            <a:r>
              <a:rPr lang="en-US" dirty="0" smtClean="0"/>
              <a:t>Cancellations</a:t>
            </a:r>
          </a:p>
          <a:p>
            <a:pPr lvl="1"/>
            <a:r>
              <a:rPr lang="en-US" dirty="0" smtClean="0"/>
              <a:t>Must be received no less than 30 days prior to the course in order to receive credit/refund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Refunds</a:t>
            </a:r>
          </a:p>
          <a:p>
            <a:pPr lvl="1"/>
            <a:r>
              <a:rPr lang="en-US" dirty="0" smtClean="0"/>
              <a:t>KY courses - receive class credit</a:t>
            </a:r>
          </a:p>
          <a:p>
            <a:pPr lvl="1"/>
            <a:r>
              <a:rPr lang="en-US" dirty="0" smtClean="0"/>
              <a:t>IAAO course – can receive refund for cancellation</a:t>
            </a:r>
          </a:p>
          <a:p>
            <a:pPr lvl="2"/>
            <a:r>
              <a:rPr lang="en-US" dirty="0" smtClean="0"/>
              <a:t>Send refund request to Kim Holt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20" t="42086" r="69973" b="15201"/>
          <a:stretch/>
        </p:blipFill>
        <p:spPr bwMode="auto">
          <a:xfrm>
            <a:off x="4953000" y="1776249"/>
            <a:ext cx="3810000" cy="4091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8684" y="956173"/>
            <a:ext cx="6571343" cy="644028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Your Education Staff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3491" y="1600201"/>
            <a:ext cx="3128509" cy="3866146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Brian Stidham</a:t>
            </a:r>
          </a:p>
          <a:p>
            <a:pPr lvl="1">
              <a:buNone/>
            </a:pPr>
            <a:r>
              <a:rPr lang="en-US" dirty="0" smtClean="0">
                <a:latin typeface="Gill Sans MT" panose="020B0502020104020203" pitchFamily="34" charset="0"/>
              </a:rPr>
              <a:t>Education Coordinator</a:t>
            </a:r>
          </a:p>
          <a:p>
            <a:pPr lvl="1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Kim Holt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8" name="Picture 4" descr="Marisa Livingston on Twitter: &quot;#mulder #scully… 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"/>
          <a:stretch/>
        </p:blipFill>
        <p:spPr bwMode="auto">
          <a:xfrm>
            <a:off x="4572000" y="1600201"/>
            <a:ext cx="3657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00" y="2133600"/>
            <a:ext cx="6571343" cy="3288635"/>
          </a:xfrm>
        </p:spPr>
        <p:txBody>
          <a:bodyPr/>
          <a:lstStyle/>
          <a:p>
            <a:r>
              <a:rPr lang="en-US" dirty="0" smtClean="0"/>
              <a:t>2021 Schedule will be emailed to everyone</a:t>
            </a:r>
          </a:p>
          <a:p>
            <a:r>
              <a:rPr lang="en-US" dirty="0" smtClean="0"/>
              <a:t>Registrations can be mailed, faxed, or emailed to Brian Stidham (</a:t>
            </a:r>
            <a:r>
              <a:rPr lang="en-US" dirty="0" smtClean="0">
                <a:hlinkClick r:id="rId2"/>
              </a:rPr>
              <a:t>Brian.Stidham@ky.gov</a:t>
            </a:r>
            <a:r>
              <a:rPr lang="en-US" dirty="0" smtClean="0"/>
              <a:t>)  </a:t>
            </a:r>
          </a:p>
          <a:p>
            <a:pPr lvl="1"/>
            <a:r>
              <a:rPr lang="en-US" dirty="0" smtClean="0"/>
              <a:t>If emailed or faxed your spot will be held until payment is received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71" y="4419600"/>
            <a:ext cx="3581400" cy="17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3" y="1828800"/>
            <a:ext cx="6571343" cy="3745835"/>
          </a:xfrm>
        </p:spPr>
        <p:txBody>
          <a:bodyPr/>
          <a:lstStyle/>
          <a:p>
            <a:r>
              <a:rPr lang="en-US" dirty="0" smtClean="0"/>
              <a:t>Scholarships are available for KY and IAAO courses</a:t>
            </a:r>
          </a:p>
          <a:p>
            <a:pPr lvl="1"/>
            <a:r>
              <a:rPr lang="en-US" dirty="0" smtClean="0"/>
              <a:t>Scholarship Guidelines and Applications can be found on PVA Network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Reimbursement of meals and </a:t>
            </a:r>
            <a:r>
              <a:rPr lang="en-US" dirty="0" smtClean="0"/>
              <a:t>lodging</a:t>
            </a:r>
          </a:p>
          <a:p>
            <a:pPr lvl="1"/>
            <a:r>
              <a:rPr lang="en-US" dirty="0" smtClean="0"/>
              <a:t>Does </a:t>
            </a:r>
            <a:r>
              <a:rPr lang="en-US" b="1" u="sng" dirty="0" smtClean="0"/>
              <a:t>not</a:t>
            </a:r>
            <a:r>
              <a:rPr lang="en-US" dirty="0" smtClean="0"/>
              <a:t> include travel/mileage</a:t>
            </a:r>
          </a:p>
          <a:p>
            <a:pPr lvl="1"/>
            <a:r>
              <a:rPr lang="en-US" dirty="0" smtClean="0"/>
              <a:t>Amounts can vary depending on type of class and location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5"/>
            <a:ext cx="8229600" cy="4699444"/>
          </a:xfrm>
        </p:spPr>
        <p:txBody>
          <a:bodyPr>
            <a:normAutofit/>
          </a:bodyPr>
          <a:lstStyle/>
          <a:p>
            <a:r>
              <a:rPr lang="en-US" dirty="0" smtClean="0"/>
              <a:t>How to become an instructor:</a:t>
            </a:r>
          </a:p>
          <a:p>
            <a:pPr lvl="1"/>
            <a:r>
              <a:rPr lang="en-US" dirty="0" smtClean="0"/>
              <a:t>KY Course Instructors – just have to be willing to volunteer their time</a:t>
            </a:r>
          </a:p>
          <a:p>
            <a:pPr lvl="2"/>
            <a:r>
              <a:rPr lang="en-US" dirty="0" smtClean="0"/>
              <a:t>Received one class credit for your office for each class taught</a:t>
            </a:r>
          </a:p>
          <a:p>
            <a:pPr lvl="2"/>
            <a:r>
              <a:rPr lang="en-US" dirty="0" smtClean="0"/>
              <a:t>PVA’s receive education hours for classes taught</a:t>
            </a:r>
          </a:p>
          <a:p>
            <a:pPr lvl="1"/>
            <a:r>
              <a:rPr lang="en-US" dirty="0" smtClean="0"/>
              <a:t>IAAO Course Instructors – have to attend the Instructors Training Workshop and pass the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t's all folks! - W&amp;M Honors Fell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219200"/>
            <a:ext cx="739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ln w="12700">
                  <a:solidFill>
                    <a:srgbClr val="5062B0"/>
                  </a:solidFill>
                </a:ln>
                <a:solidFill>
                  <a:srgbClr val="FFFFFF"/>
                </a:solidFill>
              </a:rPr>
              <a:t>Any Questions ??</a:t>
            </a:r>
            <a:endParaRPr lang="en-US" sz="5800" dirty="0">
              <a:ln w="12700">
                <a:solidFill>
                  <a:srgbClr val="5062B0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305"/>
            <a:ext cx="8229600" cy="461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http://revenue.ky.gov/PVANetwork/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7001" r="9957"/>
          <a:stretch/>
        </p:blipFill>
        <p:spPr bwMode="auto">
          <a:xfrm>
            <a:off x="76200" y="964564"/>
            <a:ext cx="8994228" cy="5436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4572000" y="1295400"/>
            <a:ext cx="609600" cy="457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3820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b="1" dirty="0" smtClean="0"/>
              <a:t>Education Page </a:t>
            </a:r>
            <a:endParaRPr lang="en-US" sz="25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9518" r="1822"/>
          <a:stretch/>
        </p:blipFill>
        <p:spPr bwMode="auto">
          <a:xfrm>
            <a:off x="42041" y="914400"/>
            <a:ext cx="9025759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84" y="838200"/>
            <a:ext cx="6934201" cy="104923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pperplate Gothic Bold" pitchFamily="34" charset="0"/>
              </a:rPr>
              <a:t>Continuing Education Requirements</a:t>
            </a:r>
            <a:endParaRPr lang="en-US" sz="40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Statutory Education Requirements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u="sng" dirty="0" smtClean="0"/>
              <a:t>KRS 132.597</a:t>
            </a:r>
            <a:r>
              <a:rPr lang="en-US" b="1" dirty="0" smtClean="0"/>
              <a:t> </a:t>
            </a:r>
            <a:r>
              <a:rPr lang="en-US" dirty="0" smtClean="0"/>
              <a:t>– Expense Allowance Program</a:t>
            </a:r>
          </a:p>
          <a:p>
            <a:pPr lvl="2"/>
            <a:r>
              <a:rPr lang="en-US" dirty="0" smtClean="0"/>
              <a:t>30 hours (15 with SKA) per calendar year</a:t>
            </a:r>
          </a:p>
          <a:p>
            <a:pPr lvl="2"/>
            <a:r>
              <a:rPr lang="en-US" dirty="0" smtClean="0"/>
              <a:t>Hours in excess of 30 </a:t>
            </a:r>
            <a:r>
              <a:rPr lang="en-US" b="1" u="sng" dirty="0" smtClean="0"/>
              <a:t>cannot</a:t>
            </a:r>
            <a:r>
              <a:rPr lang="en-US" b="1" dirty="0" smtClean="0"/>
              <a:t> </a:t>
            </a:r>
            <a:r>
              <a:rPr lang="en-US" dirty="0" smtClean="0"/>
              <a:t>be carried over to subsequent calendar years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84" y="838200"/>
            <a:ext cx="6934200" cy="104923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pperplate Gothic Bold" pitchFamily="34" charset="0"/>
              </a:rPr>
              <a:t>Continuing Education Requirements</a:t>
            </a:r>
            <a:endParaRPr lang="en-US" sz="40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Statutory Education Requirements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u="sng" dirty="0" smtClean="0"/>
              <a:t>House Bill 538</a:t>
            </a:r>
            <a:r>
              <a:rPr lang="en-US" dirty="0" smtClean="0"/>
              <a:t> – Training Incentive Program</a:t>
            </a:r>
          </a:p>
          <a:p>
            <a:pPr lvl="2"/>
            <a:r>
              <a:rPr lang="en-US" dirty="0" smtClean="0"/>
              <a:t>40 hours per calendar year</a:t>
            </a:r>
          </a:p>
          <a:p>
            <a:pPr lvl="2"/>
            <a:r>
              <a:rPr lang="en-US" dirty="0" smtClean="0"/>
              <a:t>Lump Sum payment adjusted annually</a:t>
            </a:r>
          </a:p>
          <a:p>
            <a:pPr lvl="2"/>
            <a:r>
              <a:rPr lang="en-US" dirty="0" smtClean="0"/>
              <a:t>Check is issued the month following completion of hours</a:t>
            </a:r>
          </a:p>
          <a:p>
            <a:pPr lvl="2"/>
            <a:r>
              <a:rPr lang="en-US" dirty="0" smtClean="0"/>
              <a:t>Hours in excess of 40 </a:t>
            </a:r>
            <a:r>
              <a:rPr lang="en-US" b="1" u="sng" dirty="0" smtClean="0"/>
              <a:t>can</a:t>
            </a:r>
            <a:r>
              <a:rPr lang="en-US" dirty="0" smtClean="0"/>
              <a:t> be carried over to subsequent years</a:t>
            </a:r>
          </a:p>
          <a:p>
            <a:pPr lvl="2"/>
            <a:r>
              <a:rPr lang="en-US" dirty="0" smtClean="0"/>
              <a:t>A </a:t>
            </a:r>
            <a:r>
              <a:rPr lang="en-US" u="sng" dirty="0" smtClean="0"/>
              <a:t>maximum</a:t>
            </a:r>
            <a:r>
              <a:rPr lang="en-US" dirty="0" smtClean="0"/>
              <a:t> of 40 hours can be carried over to subsequent years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6709909" cy="104923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pperplate Gothic Bold" pitchFamily="34" charset="0"/>
              </a:rPr>
              <a:t>Continuing Education Requirements</a:t>
            </a:r>
            <a:endParaRPr lang="en-US" sz="40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021" y="2209800"/>
            <a:ext cx="4487779" cy="3288635"/>
          </a:xfrm>
        </p:spPr>
        <p:txBody>
          <a:bodyPr>
            <a:normAutofit/>
          </a:bodyPr>
          <a:lstStyle/>
          <a:p>
            <a:r>
              <a:rPr lang="en-US" dirty="0" smtClean="0"/>
              <a:t>Two Statutory Education Requirements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Hours for both requirements can be earned concurrently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Image result for two for 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139964" cy="22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914400"/>
            <a:ext cx="6571343" cy="609599"/>
          </a:xfrm>
        </p:spPr>
        <p:txBody>
          <a:bodyPr>
            <a:normAutofit/>
          </a:bodyPr>
          <a:lstStyle/>
          <a:p>
            <a:r>
              <a:rPr lang="en-US" dirty="0" smtClean="0"/>
              <a:t>Breakdown of Hours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8494294" y="2412332"/>
            <a:ext cx="457200" cy="30480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8494294" y="2973805"/>
            <a:ext cx="457200" cy="30480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490281" y="3659302"/>
            <a:ext cx="457200" cy="3048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490281" y="4222174"/>
            <a:ext cx="457200" cy="304800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90281" y="4785046"/>
            <a:ext cx="457200" cy="3048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86327" y="2167385"/>
            <a:ext cx="6571343" cy="328863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4213" t="47668" r="23924" b="23580"/>
          <a:stretch/>
        </p:blipFill>
        <p:spPr bwMode="auto">
          <a:xfrm>
            <a:off x="228600" y="1828800"/>
            <a:ext cx="8125326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72200" y="22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702297"/>
            <a:ext cx="27632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Daisy Derby had 40 hours to carry over from 2019.  This fulfills her HB 538 requirement for 2020. She would have received her check at the end of February 2020.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Daisy earned 56 hours during 2020.  This fulfills her (15 hrs</a:t>
            </a:r>
            <a:r>
              <a:rPr lang="en-US" sz="1600" i="1" dirty="0" smtClean="0"/>
              <a:t>) </a:t>
            </a:r>
            <a:r>
              <a:rPr lang="en-US" sz="1600" dirty="0" smtClean="0"/>
              <a:t>2020 expense allowance hours. since she has her SKA.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Daisy will be able to carry over 40 of her remaining 56 hrs to 2021.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Her remaining 16 </a:t>
            </a:r>
            <a:r>
              <a:rPr lang="en-US" sz="1600" dirty="0" err="1" smtClean="0"/>
              <a:t>hrs</a:t>
            </a:r>
            <a:r>
              <a:rPr lang="en-US" sz="1600" dirty="0" smtClean="0"/>
              <a:t> will roll off.  </a:t>
            </a:r>
            <a:endParaRPr lang="en-US" sz="1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4653" t="16628" r="31112" b="814"/>
          <a:stretch/>
        </p:blipFill>
        <p:spPr bwMode="auto">
          <a:xfrm>
            <a:off x="152401" y="228600"/>
            <a:ext cx="5486400" cy="632460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448DCFCE4BFA3488C1231CEA6A8E0C6" ma:contentTypeVersion="1" ma:contentTypeDescription="Upload an image." ma:contentTypeScope="" ma:versionID="3dd297dca525510f3eede485c6436bf4">
  <xsd:schema xmlns:xsd="http://www.w3.org/2001/XMLSchema" xmlns:xs="http://www.w3.org/2001/XMLSchema" xmlns:p="http://schemas.microsoft.com/office/2006/metadata/properties" xmlns:ns1="http://schemas.microsoft.com/sharepoint/v3" xmlns:ns2="042484EB-C38E-4712-B7FF-BE26DBBE11E5" xmlns:ns3="http://schemas.microsoft.com/sharepoint/v3/fields" targetNamespace="http://schemas.microsoft.com/office/2006/metadata/properties" ma:root="true" ma:fieldsID="7dbaf0fdf7bf684ea7e650bbf3546fb7" ns1:_="" ns2:_="" ns3:_="">
    <xsd:import namespace="http://schemas.microsoft.com/sharepoint/v3"/>
    <xsd:import namespace="042484EB-C38E-4712-B7FF-BE26DBBE11E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484EB-C38E-4712-B7FF-BE26DBBE11E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42484EB-C38E-4712-B7FF-BE26DBBE11E5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7D44FF5-449A-4C4E-8D88-8E045D33F27E}"/>
</file>

<file path=customXml/itemProps2.xml><?xml version="1.0" encoding="utf-8"?>
<ds:datastoreItem xmlns:ds="http://schemas.openxmlformats.org/officeDocument/2006/customXml" ds:itemID="{E38F6281-C148-452D-8024-265651A17C1F}"/>
</file>

<file path=customXml/itemProps3.xml><?xml version="1.0" encoding="utf-8"?>
<ds:datastoreItem xmlns:ds="http://schemas.openxmlformats.org/officeDocument/2006/customXml" ds:itemID="{1B64AC64-94DF-4BCA-8AD1-98D9AB9114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</TotalTime>
  <Words>809</Words>
  <Application>Microsoft Office PowerPoint</Application>
  <PresentationFormat>On-screen Show (4:3)</PresentationFormat>
  <Paragraphs>146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Britannic Bold</vt:lpstr>
      <vt:lpstr>Century Schoolbook</vt:lpstr>
      <vt:lpstr>Copperplate Gothic Bold</vt:lpstr>
      <vt:lpstr>Gill Sans MT</vt:lpstr>
      <vt:lpstr>Tempus Sans ITC</vt:lpstr>
      <vt:lpstr>Times New Roman</vt:lpstr>
      <vt:lpstr>Gallery</vt:lpstr>
      <vt:lpstr>PowerPoint Presentation</vt:lpstr>
      <vt:lpstr>Your Education Staff</vt:lpstr>
      <vt:lpstr>PowerPoint Presentation</vt:lpstr>
      <vt:lpstr>PowerPoint Presentation</vt:lpstr>
      <vt:lpstr>Continuing Education Requirements</vt:lpstr>
      <vt:lpstr>Continuing Education Requirements</vt:lpstr>
      <vt:lpstr>Continuing Education Requirements</vt:lpstr>
      <vt:lpstr>Breakdown of Hours</vt:lpstr>
      <vt:lpstr>PowerPoint Presentation</vt:lpstr>
      <vt:lpstr>PowerPoint Presentation</vt:lpstr>
      <vt:lpstr>How Do I Get My Hours</vt:lpstr>
      <vt:lpstr>How Do I Get My Hours</vt:lpstr>
      <vt:lpstr>How Do I Get My Hours</vt:lpstr>
      <vt:lpstr>Kentucky Courses</vt:lpstr>
      <vt:lpstr>IAAO Courses</vt:lpstr>
      <vt:lpstr>Kentucky Professional Designation Program</vt:lpstr>
      <vt:lpstr>Kentucky Professional Designation Program</vt:lpstr>
      <vt:lpstr>Kentucky Professional Designation Program</vt:lpstr>
      <vt:lpstr>Education Schedule</vt:lpstr>
      <vt:lpstr>Education Schedule</vt:lpstr>
      <vt:lpstr>Scholarships</vt:lpstr>
      <vt:lpstr>Instructors</vt:lpstr>
      <vt:lpstr>PowerPoint Presentation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COT</dc:creator>
  <cp:lastModifiedBy>Stidham, Brian E (DOR)</cp:lastModifiedBy>
  <cp:revision>345</cp:revision>
  <cp:lastPrinted>2020-11-20T19:29:05Z</cp:lastPrinted>
  <dcterms:created xsi:type="dcterms:W3CDTF">2009-09-25T18:23:46Z</dcterms:created>
  <dcterms:modified xsi:type="dcterms:W3CDTF">2020-11-20T19:30:25Z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0x0101009148F5A04DDD49CBA7127AADA5FB792B00AADE34325A8B49CDA8BB4DB53328F214003448DCFCE4BFA3488C1231CEA6A8E0C6</vt:lpwstr>
  </property>
</Properties>
</file>