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1" r:id="rId1"/>
  </p:sldMasterIdLst>
  <p:sldIdLst>
    <p:sldId id="256" r:id="rId2"/>
    <p:sldId id="268" r:id="rId3"/>
    <p:sldId id="257" r:id="rId4"/>
    <p:sldId id="258" r:id="rId5"/>
    <p:sldId id="259" r:id="rId6"/>
    <p:sldId id="269" r:id="rId7"/>
    <p:sldId id="270" r:id="rId8"/>
    <p:sldId id="276" r:id="rId9"/>
    <p:sldId id="261" r:id="rId10"/>
    <p:sldId id="271" r:id="rId11"/>
    <p:sldId id="272" r:id="rId12"/>
    <p:sldId id="273" r:id="rId13"/>
    <p:sldId id="274" r:id="rId14"/>
    <p:sldId id="275" r:id="rId15"/>
    <p:sldId id="265" r:id="rId16"/>
    <p:sldId id="264" r:id="rId17"/>
    <p:sldId id="262" r:id="rId18"/>
    <p:sldId id="266" r:id="rId19"/>
    <p:sldId id="277" r:id="rId20"/>
    <p:sldId id="267" r:id="rId21"/>
    <p:sldId id="26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5" autoAdjust="0"/>
    <p:restoredTop sz="94660"/>
  </p:normalViewPr>
  <p:slideViewPr>
    <p:cSldViewPr snapToGrid="0">
      <p:cViewPr varScale="1">
        <p:scale>
          <a:sx n="91" d="100"/>
          <a:sy n="91" d="100"/>
        </p:scale>
        <p:origin x="486"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0098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3509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2115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44746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5908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8068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9909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6924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874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4075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8535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8565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0524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7164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578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2029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651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11/17/2020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7422799"/>
      </p:ext>
    </p:extLst>
  </p:cSld>
  <p:clrMap bg1="dk1" tx1="lt1" bg2="dk2"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Cyndi.Abrams@ky.gov" TargetMode="External"/><Relationship Id="rId2" Type="http://schemas.openxmlformats.org/officeDocument/2006/relationships/hyperlink" Target="mailto:StacyM.perry@ky.gov" TargetMode="External"/><Relationship Id="rId1" Type="http://schemas.openxmlformats.org/officeDocument/2006/relationships/slideLayout" Target="../slideLayouts/slideLayout14.xml"/><Relationship Id="rId4" Type="http://schemas.openxmlformats.org/officeDocument/2006/relationships/hyperlink" Target="mailto:LatreseV.bellamy@ky.gov"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ersonnel.ky.gov/DHRA/COVID19-HealthyAtWorkReqs-GovOfficesAgencies.pdf" TargetMode="External"/><Relationship Id="rId2" Type="http://schemas.openxmlformats.org/officeDocument/2006/relationships/hyperlink" Target="https://govstatus.egov.com/kycovid1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t>PVA fall</a:t>
            </a:r>
            <a:br>
              <a:rPr lang="en-US" sz="7200" dirty="0" smtClean="0"/>
            </a:br>
            <a:r>
              <a:rPr lang="en-US" sz="7200" dirty="0" smtClean="0"/>
              <a:t> CONFERENCE</a:t>
            </a:r>
            <a:endParaRPr lang="en-US" sz="7200" dirty="0"/>
          </a:p>
        </p:txBody>
      </p:sp>
      <p:sp>
        <p:nvSpPr>
          <p:cNvPr id="3" name="Subtitle 2"/>
          <p:cNvSpPr>
            <a:spLocks noGrp="1"/>
          </p:cNvSpPr>
          <p:nvPr>
            <p:ph type="subTitle" idx="1"/>
          </p:nvPr>
        </p:nvSpPr>
        <p:spPr/>
        <p:txBody>
          <a:bodyPr>
            <a:normAutofit lnSpcReduction="10000"/>
          </a:bodyPr>
          <a:lstStyle/>
          <a:p>
            <a:endParaRPr lang="en-US" dirty="0" smtClean="0"/>
          </a:p>
          <a:p>
            <a:r>
              <a:rPr lang="en-US" dirty="0" smtClean="0"/>
              <a:t>DIVISION </a:t>
            </a:r>
            <a:r>
              <a:rPr lang="en-US" dirty="0" smtClean="0"/>
              <a:t>OF HUMAN RESOURCES</a:t>
            </a:r>
          </a:p>
          <a:p>
            <a:r>
              <a:rPr lang="en-US" dirty="0" smtClean="0"/>
              <a:t>NOVEMBER 17, 2020</a:t>
            </a:r>
          </a:p>
        </p:txBody>
      </p:sp>
    </p:spTree>
    <p:extLst>
      <p:ext uri="{BB962C8B-B14F-4D97-AF65-F5344CB8AC3E}">
        <p14:creationId xmlns:p14="http://schemas.microsoft.com/office/powerpoint/2010/main" val="882953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Salary </a:t>
            </a:r>
            <a:r>
              <a:rPr lang="en-US" dirty="0" smtClean="0">
                <a:solidFill>
                  <a:srgbClr val="FFFF00"/>
                </a:solidFill>
              </a:rPr>
              <a:t>advancements </a:t>
            </a:r>
            <a:br>
              <a:rPr lang="en-US" dirty="0" smtClean="0">
                <a:solidFill>
                  <a:srgbClr val="FFFF00"/>
                </a:solidFill>
              </a:rPr>
            </a:br>
            <a:r>
              <a:rPr lang="en-US" dirty="0" smtClean="0"/>
              <a:t>vs</a:t>
            </a:r>
            <a:br>
              <a:rPr lang="en-US" dirty="0" smtClean="0"/>
            </a:br>
            <a:r>
              <a:rPr lang="en-US" dirty="0" smtClean="0"/>
              <a:t>SALARY adjustments</a:t>
            </a:r>
            <a:endParaRPr lang="en-US" dirty="0"/>
          </a:p>
        </p:txBody>
      </p:sp>
      <p:sp>
        <p:nvSpPr>
          <p:cNvPr id="3" name="Content Placeholder 2"/>
          <p:cNvSpPr>
            <a:spLocks noGrp="1"/>
          </p:cNvSpPr>
          <p:nvPr>
            <p:ph idx="1"/>
          </p:nvPr>
        </p:nvSpPr>
        <p:spPr>
          <a:xfrm>
            <a:off x="913795" y="2324672"/>
            <a:ext cx="10353762" cy="3695136"/>
          </a:xfrm>
        </p:spPr>
        <p:txBody>
          <a:bodyPr/>
          <a:lstStyle/>
          <a:p>
            <a:pPr marL="0" indent="0">
              <a:buNone/>
            </a:pPr>
            <a:r>
              <a:rPr lang="en-US" sz="2400" u="sng" dirty="0" smtClean="0"/>
              <a:t>SIX MONTH SALARY </a:t>
            </a:r>
            <a:r>
              <a:rPr lang="en-US" sz="2400" u="sng" dirty="0" smtClean="0">
                <a:solidFill>
                  <a:srgbClr val="FFFF00"/>
                </a:solidFill>
              </a:rPr>
              <a:t>ADVANCMENT </a:t>
            </a:r>
            <a:r>
              <a:rPr lang="en-US" sz="2400" u="sng" dirty="0" smtClean="0"/>
              <a:t>(SMSA</a:t>
            </a:r>
            <a:r>
              <a:rPr lang="en-US" sz="2400" dirty="0" smtClean="0"/>
              <a:t>) &amp;  </a:t>
            </a:r>
            <a:r>
              <a:rPr lang="en-US" sz="2400" u="sng" dirty="0" smtClean="0"/>
              <a:t>PROMOTIONAL SIX MONTH SALARY </a:t>
            </a:r>
            <a:r>
              <a:rPr lang="en-US" sz="2400" u="sng" dirty="0" smtClean="0">
                <a:solidFill>
                  <a:srgbClr val="FFFF00"/>
                </a:solidFill>
              </a:rPr>
              <a:t>ADVANCEMENT</a:t>
            </a:r>
            <a:r>
              <a:rPr lang="en-US" sz="2400" u="sng" dirty="0" smtClean="0"/>
              <a:t> (PSMSA)</a:t>
            </a:r>
          </a:p>
          <a:p>
            <a:r>
              <a:rPr lang="en-US" sz="2400" dirty="0" smtClean="0"/>
              <a:t>Available 6 months after appointment/promotion. </a:t>
            </a:r>
          </a:p>
          <a:p>
            <a:r>
              <a:rPr lang="en-US" sz="2400" dirty="0" smtClean="0"/>
              <a:t>Only 5%</a:t>
            </a:r>
          </a:p>
          <a:p>
            <a:r>
              <a:rPr lang="en-US" sz="2400" dirty="0" smtClean="0"/>
              <a:t>Must be requested 1 month prior.</a:t>
            </a:r>
            <a:endParaRPr lang="en-US" sz="2400" dirty="0"/>
          </a:p>
          <a:p>
            <a:pPr marL="0" indent="0">
              <a:buNone/>
            </a:pPr>
            <a:endParaRPr lang="en-US" u="sng" dirty="0"/>
          </a:p>
        </p:txBody>
      </p:sp>
    </p:spTree>
    <p:extLst>
      <p:ext uri="{BB962C8B-B14F-4D97-AF65-F5344CB8AC3E}">
        <p14:creationId xmlns:p14="http://schemas.microsoft.com/office/powerpoint/2010/main" val="3634251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Salary advancements </a:t>
            </a:r>
            <a:r>
              <a:rPr lang="en-US" dirty="0" smtClean="0"/>
              <a:t/>
            </a:r>
            <a:br>
              <a:rPr lang="en-US" dirty="0" smtClean="0"/>
            </a:br>
            <a:r>
              <a:rPr lang="en-US" dirty="0" smtClean="0"/>
              <a:t>vs</a:t>
            </a:r>
            <a:br>
              <a:rPr lang="en-US" dirty="0" smtClean="0"/>
            </a:br>
            <a:r>
              <a:rPr lang="en-US" dirty="0" smtClean="0"/>
              <a:t>SALARY </a:t>
            </a:r>
            <a:r>
              <a:rPr lang="en-US" dirty="0">
                <a:solidFill>
                  <a:srgbClr val="FFFF00"/>
                </a:solidFill>
              </a:rPr>
              <a:t>adjustments</a:t>
            </a:r>
          </a:p>
        </p:txBody>
      </p:sp>
      <p:sp>
        <p:nvSpPr>
          <p:cNvPr id="3" name="Content Placeholder 2"/>
          <p:cNvSpPr>
            <a:spLocks noGrp="1"/>
          </p:cNvSpPr>
          <p:nvPr>
            <p:ph idx="1"/>
          </p:nvPr>
        </p:nvSpPr>
        <p:spPr>
          <a:xfrm>
            <a:off x="913794" y="2096063"/>
            <a:ext cx="10687655" cy="4276161"/>
          </a:xfrm>
        </p:spPr>
        <p:txBody>
          <a:bodyPr>
            <a:normAutofit fontScale="77500" lnSpcReduction="20000"/>
          </a:bodyPr>
          <a:lstStyle/>
          <a:p>
            <a:pPr marL="0" indent="0">
              <a:buNone/>
            </a:pPr>
            <a:r>
              <a:rPr lang="en-US" sz="3100" b="1" u="sng" dirty="0">
                <a:effectLst/>
              </a:rPr>
              <a:t>Promotion</a:t>
            </a:r>
            <a:r>
              <a:rPr lang="en-US" sz="3100" dirty="0">
                <a:effectLst/>
              </a:rPr>
              <a:t> - A promotion is a change to a higher pay grade as a result of an employee's job duties/position changing from one classification grade to another. An employee must meet the minimum qualifications of the grade/title. An updated position description (PD) and application is required. An employee who is promoted may have his/her salary increased five percent (5%) per grade or up to the minimum salary of the new pay grade, whichever is greater. If sufficient funds are available the employee’s salary may be increased up to the midpoint of the new grade. Those funds must be requested and paid with local funds (OX). All promotions are at the discretion of the PVA and the availability of funds within the budget</a:t>
            </a:r>
            <a:r>
              <a:rPr lang="en-US" sz="3100" b="1" dirty="0">
                <a:effectLst/>
              </a:rPr>
              <a:t>.</a:t>
            </a:r>
            <a:endParaRPr lang="en-US" sz="3100" dirty="0">
              <a:effectLst/>
            </a:endParaRPr>
          </a:p>
          <a:p>
            <a:pPr marL="0" indent="0">
              <a:buNone/>
            </a:pPr>
            <a:endParaRPr lang="en-US" dirty="0"/>
          </a:p>
        </p:txBody>
      </p:sp>
    </p:spTree>
    <p:extLst>
      <p:ext uri="{BB962C8B-B14F-4D97-AF65-F5344CB8AC3E}">
        <p14:creationId xmlns:p14="http://schemas.microsoft.com/office/powerpoint/2010/main" val="1102904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Salary advancements </a:t>
            </a:r>
            <a:br>
              <a:rPr lang="en-US" dirty="0" smtClean="0"/>
            </a:br>
            <a:r>
              <a:rPr lang="en-US" dirty="0" smtClean="0"/>
              <a:t>vs</a:t>
            </a:r>
            <a:br>
              <a:rPr lang="en-US" dirty="0" smtClean="0"/>
            </a:br>
            <a:r>
              <a:rPr lang="en-US" dirty="0" smtClean="0"/>
              <a:t>SALARY </a:t>
            </a:r>
            <a:r>
              <a:rPr lang="en-US" dirty="0" smtClean="0">
                <a:solidFill>
                  <a:srgbClr val="FFFF00"/>
                </a:solidFill>
              </a:rPr>
              <a:t>adjustments</a:t>
            </a:r>
            <a:endParaRPr lang="en-US" dirty="0">
              <a:solidFill>
                <a:srgbClr val="FFFF00"/>
              </a:solidFill>
            </a:endParaRPr>
          </a:p>
        </p:txBody>
      </p:sp>
      <p:sp>
        <p:nvSpPr>
          <p:cNvPr id="3" name="Content Placeholder 2"/>
          <p:cNvSpPr>
            <a:spLocks noGrp="1"/>
          </p:cNvSpPr>
          <p:nvPr>
            <p:ph idx="1"/>
          </p:nvPr>
        </p:nvSpPr>
        <p:spPr>
          <a:xfrm>
            <a:off x="913794" y="2096063"/>
            <a:ext cx="10473343" cy="4261875"/>
          </a:xfrm>
        </p:spPr>
        <p:txBody>
          <a:bodyPr>
            <a:normAutofit fontScale="92500" lnSpcReduction="20000"/>
          </a:bodyPr>
          <a:lstStyle/>
          <a:p>
            <a:pPr marL="0" indent="0">
              <a:buNone/>
            </a:pPr>
            <a:r>
              <a:rPr lang="en-US" sz="2600" b="1" u="sng" dirty="0">
                <a:effectLst/>
              </a:rPr>
              <a:t>Vacancy Promotion </a:t>
            </a:r>
            <a:r>
              <a:rPr lang="en-US" sz="2600" b="1" dirty="0">
                <a:effectLst/>
              </a:rPr>
              <a:t>- </a:t>
            </a:r>
            <a:r>
              <a:rPr lang="en-US" sz="2600" dirty="0">
                <a:effectLst/>
              </a:rPr>
              <a:t>A PVA may promote a current employee to a vacant position that is a higher grade after the 90 days hiring delay is observed. An employee must meet the minimum qualifications of the grade/title. An updated position description (PD) and application is required. An employee who is promoted may have his/her salary increased five percent (5%) per grade or up to the minimum salary of the new pay grade, whichever is greater. If sufficient funds are available the employee’s salary may be increased up to the midpoint of the new grade. Those funds must be requested and paid with local funds (OX). All promotions are at the discretion of the PVA and the availability of funds within the budget</a:t>
            </a:r>
            <a:r>
              <a:rPr lang="en-US" sz="2600" b="1" dirty="0">
                <a:effectLst/>
              </a:rPr>
              <a:t>.</a:t>
            </a:r>
            <a:endParaRPr lang="en-US" sz="2600" dirty="0">
              <a:effectLst/>
            </a:endParaRPr>
          </a:p>
          <a:p>
            <a:pPr marL="0" indent="0">
              <a:buNone/>
            </a:pPr>
            <a:endParaRPr lang="en-US" dirty="0"/>
          </a:p>
        </p:txBody>
      </p:sp>
    </p:spTree>
    <p:extLst>
      <p:ext uri="{BB962C8B-B14F-4D97-AF65-F5344CB8AC3E}">
        <p14:creationId xmlns:p14="http://schemas.microsoft.com/office/powerpoint/2010/main" val="563364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Salary </a:t>
            </a:r>
            <a:r>
              <a:rPr lang="en-US" dirty="0" smtClean="0"/>
              <a:t>advancements</a:t>
            </a:r>
            <a:br>
              <a:rPr lang="en-US" dirty="0" smtClean="0"/>
            </a:br>
            <a:r>
              <a:rPr lang="en-US" dirty="0" smtClean="0"/>
              <a:t> vs</a:t>
            </a:r>
            <a:br>
              <a:rPr lang="en-US" dirty="0" smtClean="0"/>
            </a:br>
            <a:r>
              <a:rPr lang="en-US" dirty="0" smtClean="0"/>
              <a:t> SALARY </a:t>
            </a:r>
            <a:r>
              <a:rPr lang="en-US" dirty="0" smtClean="0">
                <a:solidFill>
                  <a:srgbClr val="FFFF00"/>
                </a:solidFill>
              </a:rPr>
              <a:t>adjustments</a:t>
            </a:r>
            <a:endParaRPr lang="en-US" dirty="0">
              <a:solidFill>
                <a:srgbClr val="FFFF00"/>
              </a:solidFill>
            </a:endParaRPr>
          </a:p>
        </p:txBody>
      </p:sp>
      <p:sp>
        <p:nvSpPr>
          <p:cNvPr id="3" name="Content Placeholder 2"/>
          <p:cNvSpPr>
            <a:spLocks noGrp="1"/>
          </p:cNvSpPr>
          <p:nvPr>
            <p:ph idx="1"/>
          </p:nvPr>
        </p:nvSpPr>
        <p:spPr>
          <a:xfrm>
            <a:off x="913795" y="2096064"/>
            <a:ext cx="10353762" cy="3904686"/>
          </a:xfrm>
        </p:spPr>
        <p:txBody>
          <a:bodyPr>
            <a:normAutofit/>
          </a:bodyPr>
          <a:lstStyle/>
          <a:p>
            <a:pPr marL="0" lvl="0" indent="0">
              <a:buNone/>
            </a:pPr>
            <a:r>
              <a:rPr lang="en-US" sz="2400" b="1" u="sng" dirty="0">
                <a:effectLst/>
              </a:rPr>
              <a:t>OX Salary Increase </a:t>
            </a:r>
            <a:r>
              <a:rPr lang="en-US" sz="2400" b="1" dirty="0">
                <a:effectLst/>
              </a:rPr>
              <a:t>– </a:t>
            </a:r>
            <a:r>
              <a:rPr lang="en-US" sz="2400" dirty="0">
                <a:effectLst/>
              </a:rPr>
              <a:t>If sufficient funds are available, the PVA may request to increase an employee’s salary in 5% increments, up to the mid-point of the grade. This increase must be requested and paid through local funds (OX) and can only be given </a:t>
            </a:r>
            <a:r>
              <a:rPr lang="en-US" sz="2400" u="sng" dirty="0">
                <a:effectLst/>
              </a:rPr>
              <a:t>once every twelve (12) months</a:t>
            </a:r>
            <a:r>
              <a:rPr lang="en-US" sz="2400" dirty="0">
                <a:effectLst/>
              </a:rPr>
              <a:t>. If these funds are not available in the subsequent fiscal year or at the discretion of an incoming PVA, the employee’s salary will revert back to their previous salary. </a:t>
            </a:r>
          </a:p>
        </p:txBody>
      </p:sp>
    </p:spTree>
    <p:extLst>
      <p:ext uri="{BB962C8B-B14F-4D97-AF65-F5344CB8AC3E}">
        <p14:creationId xmlns:p14="http://schemas.microsoft.com/office/powerpoint/2010/main" val="1276507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246" y="550986"/>
            <a:ext cx="11043139" cy="5333999"/>
          </a:xfrm>
        </p:spPr>
        <p:txBody>
          <a:bodyPr>
            <a:normAutofit/>
          </a:bodyPr>
          <a:lstStyle/>
          <a:p>
            <a:r>
              <a:rPr lang="en-US" sz="3600" dirty="0" smtClean="0"/>
              <a:t>updates </a:t>
            </a:r>
            <a:r>
              <a:rPr lang="en-US" sz="3600" dirty="0" smtClean="0"/>
              <a:t>to the</a:t>
            </a:r>
            <a:r>
              <a:rPr lang="en-US" sz="4400" dirty="0" smtClean="0"/>
              <a:t/>
            </a:r>
            <a:br>
              <a:rPr lang="en-US" sz="4400" dirty="0" smtClean="0"/>
            </a:br>
            <a:r>
              <a:rPr lang="en-US" sz="4400" dirty="0" smtClean="0"/>
              <a:t>Fiscal &amp; Personnel Admin Manual</a:t>
            </a:r>
            <a:br>
              <a:rPr lang="en-US" sz="4400" dirty="0" smtClean="0"/>
            </a:br>
            <a:r>
              <a:rPr lang="en-US" sz="3600" dirty="0" smtClean="0"/>
              <a:t>&amp;</a:t>
            </a:r>
            <a:r>
              <a:rPr lang="en-US" sz="4400" dirty="0" smtClean="0"/>
              <a:t/>
            </a:r>
            <a:br>
              <a:rPr lang="en-US" sz="4400" dirty="0" smtClean="0"/>
            </a:br>
            <a:r>
              <a:rPr lang="en-US" sz="4400" dirty="0" smtClean="0"/>
              <a:t>request for personnel action </a:t>
            </a:r>
            <a:r>
              <a:rPr lang="en-US" sz="4400" dirty="0" smtClean="0"/>
              <a:t>form </a:t>
            </a:r>
            <a:endParaRPr lang="en-US" sz="4400" dirty="0"/>
          </a:p>
        </p:txBody>
      </p:sp>
    </p:spTree>
    <p:extLst>
      <p:ext uri="{BB962C8B-B14F-4D97-AF65-F5344CB8AC3E}">
        <p14:creationId xmlns:p14="http://schemas.microsoft.com/office/powerpoint/2010/main" val="928301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incentive upon retirement</a:t>
            </a:r>
            <a:endParaRPr lang="en-US" dirty="0"/>
          </a:p>
        </p:txBody>
      </p:sp>
      <p:sp>
        <p:nvSpPr>
          <p:cNvPr id="3" name="Content Placeholder 2"/>
          <p:cNvSpPr>
            <a:spLocks noGrp="1"/>
          </p:cNvSpPr>
          <p:nvPr>
            <p:ph idx="1"/>
          </p:nvPr>
        </p:nvSpPr>
        <p:spPr/>
        <p:txBody>
          <a:bodyPr>
            <a:normAutofit/>
          </a:bodyPr>
          <a:lstStyle/>
          <a:p>
            <a:r>
              <a:rPr lang="en-US" sz="2800" dirty="0" smtClean="0"/>
              <a:t>Education incentives can only be disbursed once a year. Therefore, if anyone plans to retire in December, they will not receive payment for carry-over hours in the same year they had already received payment. To receive payment, their retirement date must be effective February 1</a:t>
            </a:r>
            <a:r>
              <a:rPr lang="en-US" sz="2800" baseline="30000" dirty="0" smtClean="0"/>
              <a:t>st</a:t>
            </a:r>
            <a:r>
              <a:rPr lang="en-US" sz="2800" dirty="0"/>
              <a:t> </a:t>
            </a:r>
            <a:r>
              <a:rPr lang="en-US" sz="2800" dirty="0" smtClean="0"/>
              <a:t>of the following year. </a:t>
            </a:r>
            <a:endParaRPr lang="en-US" sz="2800" dirty="0"/>
          </a:p>
        </p:txBody>
      </p:sp>
    </p:spTree>
    <p:extLst>
      <p:ext uri="{BB962C8B-B14F-4D97-AF65-F5344CB8AC3E}">
        <p14:creationId xmlns:p14="http://schemas.microsoft.com/office/powerpoint/2010/main" val="2157309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YEAR-END CLOSEOUT</a:t>
            </a:r>
            <a:endParaRPr lang="en-US" dirty="0"/>
          </a:p>
        </p:txBody>
      </p:sp>
      <p:sp>
        <p:nvSpPr>
          <p:cNvPr id="3" name="Content Placeholder 2"/>
          <p:cNvSpPr>
            <a:spLocks noGrp="1"/>
          </p:cNvSpPr>
          <p:nvPr>
            <p:ph idx="1"/>
          </p:nvPr>
        </p:nvSpPr>
        <p:spPr>
          <a:xfrm>
            <a:off x="913794" y="1714501"/>
            <a:ext cx="10816243" cy="4829174"/>
          </a:xfrm>
        </p:spPr>
        <p:txBody>
          <a:bodyPr>
            <a:normAutofit/>
          </a:bodyPr>
          <a:lstStyle/>
          <a:p>
            <a:pPr marL="0" indent="0">
              <a:buNone/>
            </a:pPr>
            <a:r>
              <a:rPr lang="en-US" sz="2400" dirty="0"/>
              <a:t>Please provide and/or update the following for year-end closeout:</a:t>
            </a:r>
          </a:p>
          <a:p>
            <a:pPr marL="0" indent="0">
              <a:buNone/>
            </a:pPr>
            <a:endParaRPr lang="en-US" sz="1000" dirty="0"/>
          </a:p>
          <a:p>
            <a:r>
              <a:rPr lang="en-US" sz="2400" dirty="0"/>
              <a:t>Verify mailing address for W-2 distribution.</a:t>
            </a:r>
          </a:p>
          <a:p>
            <a:r>
              <a:rPr lang="en-US" sz="2400" dirty="0"/>
              <a:t>Submit RPA for any name changes for W-2 update by December 18, </a:t>
            </a:r>
            <a:r>
              <a:rPr lang="en-US" sz="2400" dirty="0" smtClean="0"/>
              <a:t>2020.</a:t>
            </a:r>
            <a:endParaRPr lang="en-US" sz="2400" dirty="0"/>
          </a:p>
          <a:p>
            <a:r>
              <a:rPr lang="en-US" sz="2400" dirty="0"/>
              <a:t>Submit fringe benefits by December 18, </a:t>
            </a:r>
            <a:r>
              <a:rPr lang="en-US" sz="2400" dirty="0" smtClean="0"/>
              <a:t>2020.</a:t>
            </a:r>
            <a:endParaRPr lang="en-US" sz="2400" dirty="0"/>
          </a:p>
          <a:p>
            <a:r>
              <a:rPr lang="en-US" sz="2400" dirty="0"/>
              <a:t>Vehicle Use Form (must include lease value). The preferred methods for submitting Office Vehicle Use form are as follow:</a:t>
            </a:r>
          </a:p>
          <a:p>
            <a:pPr lvl="1"/>
            <a:r>
              <a:rPr lang="en-US" sz="2000" dirty="0"/>
              <a:t>Monthly</a:t>
            </a:r>
          </a:p>
          <a:p>
            <a:pPr lvl="1"/>
            <a:r>
              <a:rPr lang="en-US" sz="2000" dirty="0"/>
              <a:t>Quarterly</a:t>
            </a:r>
          </a:p>
          <a:p>
            <a:endParaRPr lang="en-US" dirty="0"/>
          </a:p>
        </p:txBody>
      </p:sp>
    </p:spTree>
    <p:extLst>
      <p:ext uri="{BB962C8B-B14F-4D97-AF65-F5344CB8AC3E}">
        <p14:creationId xmlns:p14="http://schemas.microsoft.com/office/powerpoint/2010/main" val="2229566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52420"/>
            <a:ext cx="10353761" cy="890594"/>
          </a:xfrm>
        </p:spPr>
        <p:txBody>
          <a:bodyPr/>
          <a:lstStyle/>
          <a:p>
            <a:r>
              <a:rPr lang="en-US" dirty="0" smtClean="0"/>
              <a:t>REMINDERS</a:t>
            </a:r>
            <a:endParaRPr lang="en-US" dirty="0"/>
          </a:p>
        </p:txBody>
      </p:sp>
      <p:sp>
        <p:nvSpPr>
          <p:cNvPr id="3" name="Content Placeholder 2"/>
          <p:cNvSpPr>
            <a:spLocks noGrp="1"/>
          </p:cNvSpPr>
          <p:nvPr>
            <p:ph idx="1"/>
          </p:nvPr>
        </p:nvSpPr>
        <p:spPr>
          <a:xfrm>
            <a:off x="913794" y="1243015"/>
            <a:ext cx="10701943" cy="4972048"/>
          </a:xfrm>
        </p:spPr>
        <p:txBody>
          <a:bodyPr>
            <a:normAutofit fontScale="92500" lnSpcReduction="20000"/>
          </a:bodyPr>
          <a:lstStyle/>
          <a:p>
            <a:pPr marL="0" indent="0">
              <a:buNone/>
            </a:pPr>
            <a:r>
              <a:rPr lang="en-US" sz="2400" b="1" u="sng" dirty="0" smtClean="0">
                <a:cs typeface="Arial" panose="020B0604020202020204" pitchFamily="34" charset="0"/>
              </a:rPr>
              <a:t>KY.GOV EMAIL</a:t>
            </a:r>
          </a:p>
          <a:p>
            <a:r>
              <a:rPr lang="en-US" sz="2400" dirty="0" smtClean="0">
                <a:cs typeface="Arial" panose="020B0604020202020204" pitchFamily="34" charset="0"/>
              </a:rPr>
              <a:t>PLEASE REMEMBER THAT ALL EMPLOYEES HAVE AN KY.GOV EMAIL ACCOUNT. THEIR KY.GOV IS USED TO SEND VERY IMPORTANT INFORMATION FROM PERSONNEL TO THE EMPLOYEE (THIS CAN INCLUDE, HEALTH INSURANCE, AUDITS AND OTHER VITAL INFORMATION.</a:t>
            </a:r>
          </a:p>
          <a:p>
            <a:r>
              <a:rPr lang="en-US" sz="2400" dirty="0" smtClean="0">
                <a:cs typeface="Arial" panose="020B0604020202020204" pitchFamily="34" charset="0"/>
              </a:rPr>
              <a:t>PLEASE ENCOURAGE THEM EMPLOYEES TO ACCESS THEIR KY.GOV EMAIL PERIODICALLY.</a:t>
            </a:r>
          </a:p>
          <a:p>
            <a:pPr marL="0" indent="0">
              <a:buNone/>
            </a:pPr>
            <a:r>
              <a:rPr lang="en-US" sz="2600" b="1" u="sng" dirty="0"/>
              <a:t>W-2 Online Election </a:t>
            </a:r>
            <a:endParaRPr lang="en-US" sz="2600" u="sng" dirty="0"/>
          </a:p>
          <a:p>
            <a:r>
              <a:rPr lang="en-US" sz="2200" dirty="0" smtClean="0"/>
              <a:t>Employees can log </a:t>
            </a:r>
            <a:r>
              <a:rPr lang="en-US" sz="2200" dirty="0"/>
              <a:t>into KHRIS ESS to make their W-2 election. Please continue to remind your </a:t>
            </a:r>
            <a:r>
              <a:rPr lang="en-US" sz="2200" dirty="0" smtClean="0"/>
              <a:t>employees </a:t>
            </a:r>
            <a:r>
              <a:rPr lang="en-US" sz="2200" dirty="0"/>
              <a:t>of this feature and encourage them to log into ESS to make their online election by the end of the year, especially during onboarding. </a:t>
            </a:r>
            <a:r>
              <a:rPr lang="en-US" sz="2200" dirty="0" smtClean="0"/>
              <a:t>This </a:t>
            </a:r>
            <a:r>
              <a:rPr lang="en-US" sz="2200" dirty="0"/>
              <a:t>online version is available to employees nearly 1-2 weeks earlier than the mailed version and offers the continued ability to re-print on demand. </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9242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609600"/>
            <a:ext cx="11328400" cy="1486464"/>
          </a:xfrm>
        </p:spPr>
        <p:txBody>
          <a:bodyPr/>
          <a:lstStyle/>
          <a:p>
            <a:r>
              <a:rPr lang="en-US" dirty="0" smtClean="0"/>
              <a:t>Timesheet Reporting </a:t>
            </a:r>
            <a:br>
              <a:rPr lang="en-US" dirty="0" smtClean="0"/>
            </a:br>
            <a:r>
              <a:rPr lang="en-US" dirty="0" smtClean="0"/>
              <a:t>&amp; timesheet Error</a:t>
            </a:r>
            <a:endParaRPr lang="en-US" dirty="0"/>
          </a:p>
        </p:txBody>
      </p:sp>
      <p:sp>
        <p:nvSpPr>
          <p:cNvPr id="3" name="Content Placeholder 2"/>
          <p:cNvSpPr>
            <a:spLocks noGrp="1"/>
          </p:cNvSpPr>
          <p:nvPr>
            <p:ph idx="1"/>
          </p:nvPr>
        </p:nvSpPr>
        <p:spPr>
          <a:xfrm>
            <a:off x="913794" y="2096063"/>
            <a:ext cx="10573355" cy="4390461"/>
          </a:xfrm>
        </p:spPr>
        <p:txBody>
          <a:bodyPr>
            <a:normAutofit/>
          </a:bodyPr>
          <a:lstStyle/>
          <a:p>
            <a:r>
              <a:rPr lang="en-US" sz="2400" dirty="0" smtClean="0"/>
              <a:t>Timesheets musts be submitted and approved by the scheduled day and time listed on calendar.</a:t>
            </a:r>
          </a:p>
          <a:p>
            <a:r>
              <a:rPr lang="en-US" sz="2400" dirty="0" smtClean="0"/>
              <a:t>Timesheets not submitted may cause a delay in payment. Part-time employees may not receive full payment if hours are not submitted and approved.</a:t>
            </a:r>
          </a:p>
          <a:p>
            <a:r>
              <a:rPr lang="en-US" sz="2400" dirty="0" smtClean="0"/>
              <a:t>If there is a delay, employee will be paid during an off-cycle or by a manual adjustment. These will cause the employee to be paid after pay day and sometimes would be disbursed on the next pay day.</a:t>
            </a:r>
            <a:endParaRPr lang="en-US" sz="2400" dirty="0"/>
          </a:p>
        </p:txBody>
      </p:sp>
    </p:spTree>
    <p:extLst>
      <p:ext uri="{BB962C8B-B14F-4D97-AF65-F5344CB8AC3E}">
        <p14:creationId xmlns:p14="http://schemas.microsoft.com/office/powerpoint/2010/main" val="3781072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Ques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9725" y="875174"/>
            <a:ext cx="6737131" cy="5086912"/>
          </a:xfrm>
        </p:spPr>
      </p:pic>
    </p:spTree>
    <p:extLst>
      <p:ext uri="{BB962C8B-B14F-4D97-AF65-F5344CB8AC3E}">
        <p14:creationId xmlns:p14="http://schemas.microsoft.com/office/powerpoint/2010/main" val="3707614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 regarding </a:t>
            </a:r>
            <a:r>
              <a:rPr lang="en-US" u="sng" dirty="0" smtClean="0"/>
              <a:t>COVID-19</a:t>
            </a:r>
            <a:r>
              <a:rPr lang="en-US" dirty="0" smtClean="0"/>
              <a:t> Requirements</a:t>
            </a:r>
            <a:endParaRPr lang="en-US" dirty="0"/>
          </a:p>
        </p:txBody>
      </p:sp>
      <p:sp>
        <p:nvSpPr>
          <p:cNvPr id="3" name="Content Placeholder 2"/>
          <p:cNvSpPr>
            <a:spLocks noGrp="1"/>
          </p:cNvSpPr>
          <p:nvPr>
            <p:ph idx="1"/>
          </p:nvPr>
        </p:nvSpPr>
        <p:spPr>
          <a:xfrm>
            <a:off x="913795" y="2096064"/>
            <a:ext cx="10601930" cy="3695136"/>
          </a:xfrm>
        </p:spPr>
        <p:txBody>
          <a:bodyPr/>
          <a:lstStyle/>
          <a:p>
            <a:pPr marL="0" indent="0">
              <a:buNone/>
            </a:pPr>
            <a:r>
              <a:rPr lang="en-US" sz="2400" i="1" dirty="0" smtClean="0"/>
              <a:t>The information we provide regarding COVID-19 requirements are intended for Executive </a:t>
            </a:r>
            <a:r>
              <a:rPr lang="en-US" sz="2400" i="1" dirty="0"/>
              <a:t>Branch agencies. All local offices and agencies, the judicial and legislative branches are encouraged to adopt or incorporate the following requirements, as well as the Minimum Requirements. All local government offices and agencies are further recommended to consult with their local health </a:t>
            </a:r>
            <a:r>
              <a:rPr lang="en-US" sz="2400" i="1" dirty="0" smtClean="0"/>
              <a:t>department and/or county judge </a:t>
            </a:r>
            <a:r>
              <a:rPr lang="en-US" sz="2400" i="1" dirty="0"/>
              <a:t>to develop requirements or guidelines as appropriate for their office or </a:t>
            </a:r>
            <a:r>
              <a:rPr lang="en-US" sz="2400" i="1" dirty="0" smtClean="0"/>
              <a:t>agency. </a:t>
            </a:r>
          </a:p>
          <a:p>
            <a:pPr marL="0" indent="0">
              <a:buNone/>
            </a:pPr>
            <a:endParaRPr lang="en-US" i="1"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33427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788" y="-105448"/>
            <a:ext cx="11044237" cy="3120112"/>
          </a:xfrm>
        </p:spPr>
        <p:txBody>
          <a:bodyPr>
            <a:normAutofit fontScale="90000"/>
          </a:bodyPr>
          <a:lstStyle/>
          <a:p>
            <a:r>
              <a:rPr lang="en-US" dirty="0" smtClean="0">
                <a:effectLst/>
              </a:rPr>
              <a:t/>
            </a:r>
            <a:br>
              <a:rPr lang="en-US" dirty="0" smtClean="0">
                <a:effectLst/>
              </a:rPr>
            </a:br>
            <a:r>
              <a:rPr lang="en-US" dirty="0" smtClean="0">
                <a:effectLst/>
              </a:rPr>
              <a:t>The </a:t>
            </a:r>
            <a:r>
              <a:rPr lang="en-US" dirty="0">
                <a:effectLst/>
              </a:rPr>
              <a:t>Division of Human Resources </a:t>
            </a:r>
            <a:r>
              <a:rPr lang="en-US" dirty="0" smtClean="0">
                <a:effectLst/>
              </a:rPr>
              <a:t/>
            </a:r>
            <a:br>
              <a:rPr lang="en-US" dirty="0" smtClean="0">
                <a:effectLst/>
              </a:rPr>
            </a:br>
            <a:r>
              <a:rPr lang="en-US" dirty="0" smtClean="0">
                <a:effectLst/>
              </a:rPr>
              <a:t>location </a:t>
            </a:r>
            <a:r>
              <a:rPr lang="en-US" dirty="0">
                <a:effectLst/>
              </a:rPr>
              <a:t>and mailing address is </a:t>
            </a:r>
            <a:r>
              <a:rPr lang="en-US" dirty="0" smtClean="0">
                <a:effectLst/>
              </a:rPr>
              <a:t/>
            </a:r>
            <a:br>
              <a:rPr lang="en-US" dirty="0" smtClean="0">
                <a:effectLst/>
              </a:rPr>
            </a:br>
            <a:r>
              <a:rPr lang="en-US" dirty="0" smtClean="0">
                <a:effectLst/>
              </a:rPr>
              <a:t>702 </a:t>
            </a:r>
            <a:r>
              <a:rPr lang="en-US" dirty="0">
                <a:effectLst/>
              </a:rPr>
              <a:t>Capital Avenue, Room </a:t>
            </a:r>
            <a:r>
              <a:rPr lang="en-US" dirty="0" smtClean="0">
                <a:effectLst/>
              </a:rPr>
              <a:t>188</a:t>
            </a:r>
            <a:br>
              <a:rPr lang="en-US" dirty="0" smtClean="0">
                <a:effectLst/>
              </a:rPr>
            </a:br>
            <a:r>
              <a:rPr lang="en-US" dirty="0" smtClean="0">
                <a:effectLst/>
              </a:rPr>
              <a:t>Frankfort</a:t>
            </a:r>
            <a:r>
              <a:rPr lang="en-US" dirty="0">
                <a:effectLst/>
              </a:rPr>
              <a:t>, KY </a:t>
            </a:r>
            <a:r>
              <a:rPr lang="en-US" dirty="0" smtClean="0">
                <a:effectLst/>
              </a:rPr>
              <a:t>40601  </a:t>
            </a:r>
            <a:br>
              <a:rPr lang="en-US" dirty="0" smtClean="0">
                <a:effectLst/>
              </a:rPr>
            </a:br>
            <a:r>
              <a:rPr lang="en-US" dirty="0" smtClean="0">
                <a:effectLst/>
              </a:rPr>
              <a:t>Fax </a:t>
            </a:r>
            <a:r>
              <a:rPr lang="en-US" dirty="0">
                <a:effectLst/>
              </a:rPr>
              <a:t>number is </a:t>
            </a:r>
            <a:r>
              <a:rPr lang="en-US" dirty="0" smtClean="0">
                <a:effectLst/>
              </a:rPr>
              <a:t>502-564-2613</a:t>
            </a:r>
            <a:br>
              <a:rPr lang="en-US" dirty="0" smtClean="0">
                <a:effectLst/>
              </a:rPr>
            </a:br>
            <a:r>
              <a:rPr lang="en-US" dirty="0" smtClean="0">
                <a:solidFill>
                  <a:srgbClr val="FFC000"/>
                </a:solidFill>
                <a:effectLst/>
              </a:rPr>
              <a:t>(**PO Box 1463 is no longer in service**)</a:t>
            </a:r>
            <a:r>
              <a:rPr lang="en-US" dirty="0">
                <a:solidFill>
                  <a:srgbClr val="FFC000"/>
                </a:solidFill>
                <a:effectLst/>
              </a:rPr>
              <a:t/>
            </a:r>
            <a:br>
              <a:rPr lang="en-US" dirty="0">
                <a:solidFill>
                  <a:srgbClr val="FFC000"/>
                </a:solidFill>
                <a:effectLst/>
              </a:rPr>
            </a:br>
            <a:endParaRPr lang="en-US" dirty="0">
              <a:solidFill>
                <a:srgbClr val="FFC000"/>
              </a:solidFill>
            </a:endParaRPr>
          </a:p>
        </p:txBody>
      </p:sp>
      <p:sp>
        <p:nvSpPr>
          <p:cNvPr id="3" name="Text Placeholder 2"/>
          <p:cNvSpPr>
            <a:spLocks noGrp="1"/>
          </p:cNvSpPr>
          <p:nvPr>
            <p:ph type="body" idx="1"/>
          </p:nvPr>
        </p:nvSpPr>
        <p:spPr>
          <a:xfrm>
            <a:off x="913794" y="2774127"/>
            <a:ext cx="3298956" cy="823305"/>
          </a:xfrm>
        </p:spPr>
        <p:txBody>
          <a:bodyPr/>
          <a:lstStyle/>
          <a:p>
            <a:r>
              <a:rPr lang="en-US" b="1" dirty="0">
                <a:effectLst/>
              </a:rPr>
              <a:t>Stacy Perry</a:t>
            </a:r>
            <a:endParaRPr lang="en-US" dirty="0"/>
          </a:p>
        </p:txBody>
      </p:sp>
      <p:sp>
        <p:nvSpPr>
          <p:cNvPr id="4" name="Text Placeholder 3"/>
          <p:cNvSpPr>
            <a:spLocks noGrp="1"/>
          </p:cNvSpPr>
          <p:nvPr>
            <p:ph type="body" sz="half" idx="15"/>
          </p:nvPr>
        </p:nvSpPr>
        <p:spPr>
          <a:xfrm>
            <a:off x="913794" y="3597432"/>
            <a:ext cx="3298956" cy="2879576"/>
          </a:xfrm>
        </p:spPr>
        <p:txBody>
          <a:bodyPr>
            <a:normAutofit/>
          </a:bodyPr>
          <a:lstStyle/>
          <a:p>
            <a:pPr>
              <a:lnSpc>
                <a:spcPct val="100000"/>
              </a:lnSpc>
              <a:spcBef>
                <a:spcPts val="0"/>
              </a:spcBef>
            </a:pPr>
            <a:r>
              <a:rPr lang="en-US" sz="2000" b="1" dirty="0" smtClean="0">
                <a:effectLst/>
              </a:rPr>
              <a:t>Division Director </a:t>
            </a:r>
          </a:p>
          <a:p>
            <a:pPr>
              <a:lnSpc>
                <a:spcPct val="100000"/>
              </a:lnSpc>
              <a:spcBef>
                <a:spcPts val="0"/>
              </a:spcBef>
            </a:pPr>
            <a:endParaRPr lang="en-US" sz="2000" b="1" dirty="0">
              <a:effectLst/>
            </a:endParaRPr>
          </a:p>
          <a:p>
            <a:pPr>
              <a:lnSpc>
                <a:spcPct val="100000"/>
              </a:lnSpc>
              <a:spcBef>
                <a:spcPts val="0"/>
              </a:spcBef>
            </a:pPr>
            <a:r>
              <a:rPr lang="en-US" sz="2000" dirty="0">
                <a:effectLst/>
              </a:rPr>
              <a:t>Telephone </a:t>
            </a:r>
            <a:r>
              <a:rPr lang="en-US" sz="2000" dirty="0" smtClean="0">
                <a:effectLst/>
              </a:rPr>
              <a:t>number:</a:t>
            </a:r>
          </a:p>
          <a:p>
            <a:pPr>
              <a:lnSpc>
                <a:spcPct val="100000"/>
              </a:lnSpc>
              <a:spcBef>
                <a:spcPts val="0"/>
              </a:spcBef>
            </a:pPr>
            <a:r>
              <a:rPr lang="en-US" sz="2000" dirty="0" smtClean="0">
                <a:effectLst/>
              </a:rPr>
              <a:t> </a:t>
            </a:r>
            <a:r>
              <a:rPr lang="en-US" sz="2000" dirty="0">
                <a:effectLst/>
              </a:rPr>
              <a:t>502-564-0408</a:t>
            </a:r>
          </a:p>
          <a:p>
            <a:pPr>
              <a:lnSpc>
                <a:spcPct val="100000"/>
              </a:lnSpc>
              <a:spcBef>
                <a:spcPts val="0"/>
              </a:spcBef>
            </a:pPr>
            <a:endParaRPr lang="en-US" sz="2000" dirty="0" smtClean="0">
              <a:effectLst/>
            </a:endParaRPr>
          </a:p>
          <a:p>
            <a:pPr>
              <a:lnSpc>
                <a:spcPct val="100000"/>
              </a:lnSpc>
              <a:spcBef>
                <a:spcPts val="0"/>
              </a:spcBef>
            </a:pPr>
            <a:r>
              <a:rPr lang="en-US" sz="2000" dirty="0" smtClean="0">
                <a:effectLst/>
              </a:rPr>
              <a:t>Email address:</a:t>
            </a:r>
          </a:p>
          <a:p>
            <a:pPr>
              <a:lnSpc>
                <a:spcPct val="100000"/>
              </a:lnSpc>
              <a:spcBef>
                <a:spcPts val="0"/>
              </a:spcBef>
            </a:pPr>
            <a:r>
              <a:rPr lang="en-US" sz="2000" u="sng" dirty="0" smtClean="0">
                <a:effectLst/>
                <a:hlinkClick r:id="rId2"/>
              </a:rPr>
              <a:t>StacyM.perry@ky.gov</a:t>
            </a:r>
            <a:endParaRPr lang="en-US" sz="2000" dirty="0"/>
          </a:p>
        </p:txBody>
      </p:sp>
      <p:sp>
        <p:nvSpPr>
          <p:cNvPr id="5" name="Text Placeholder 4"/>
          <p:cNvSpPr>
            <a:spLocks noGrp="1"/>
          </p:cNvSpPr>
          <p:nvPr>
            <p:ph type="body" sz="quarter" idx="3"/>
          </p:nvPr>
        </p:nvSpPr>
        <p:spPr>
          <a:xfrm>
            <a:off x="4444878" y="2774128"/>
            <a:ext cx="3298558" cy="823304"/>
          </a:xfrm>
        </p:spPr>
        <p:txBody>
          <a:bodyPr/>
          <a:lstStyle/>
          <a:p>
            <a:r>
              <a:rPr lang="en-US" b="1" dirty="0">
                <a:effectLst/>
              </a:rPr>
              <a:t>Cyndi Abrams</a:t>
            </a:r>
            <a:endParaRPr lang="en-US" dirty="0"/>
          </a:p>
        </p:txBody>
      </p:sp>
      <p:sp>
        <p:nvSpPr>
          <p:cNvPr id="6" name="Text Placeholder 5"/>
          <p:cNvSpPr>
            <a:spLocks noGrp="1"/>
          </p:cNvSpPr>
          <p:nvPr>
            <p:ph type="body" sz="half" idx="16"/>
          </p:nvPr>
        </p:nvSpPr>
        <p:spPr>
          <a:xfrm>
            <a:off x="4444878" y="3597432"/>
            <a:ext cx="3299821" cy="2879576"/>
          </a:xfrm>
        </p:spPr>
        <p:txBody>
          <a:bodyPr>
            <a:normAutofit/>
          </a:bodyPr>
          <a:lstStyle/>
          <a:p>
            <a:pPr>
              <a:lnSpc>
                <a:spcPct val="100000"/>
              </a:lnSpc>
              <a:spcBef>
                <a:spcPts val="0"/>
              </a:spcBef>
            </a:pPr>
            <a:r>
              <a:rPr lang="en-US" sz="2000" b="1" dirty="0" smtClean="0">
                <a:effectLst/>
              </a:rPr>
              <a:t>HR Administrator </a:t>
            </a:r>
          </a:p>
          <a:p>
            <a:pPr>
              <a:lnSpc>
                <a:spcPct val="100000"/>
              </a:lnSpc>
              <a:spcBef>
                <a:spcPts val="0"/>
              </a:spcBef>
            </a:pPr>
            <a:endParaRPr lang="en-US" sz="2000" dirty="0" smtClean="0">
              <a:effectLst/>
            </a:endParaRPr>
          </a:p>
          <a:p>
            <a:pPr>
              <a:lnSpc>
                <a:spcPct val="100000"/>
              </a:lnSpc>
              <a:spcBef>
                <a:spcPts val="0"/>
              </a:spcBef>
            </a:pPr>
            <a:r>
              <a:rPr lang="en-US" sz="2000" dirty="0" smtClean="0">
                <a:effectLst/>
              </a:rPr>
              <a:t>Telephone number:</a:t>
            </a:r>
          </a:p>
          <a:p>
            <a:pPr>
              <a:lnSpc>
                <a:spcPct val="100000"/>
              </a:lnSpc>
              <a:spcBef>
                <a:spcPts val="0"/>
              </a:spcBef>
            </a:pPr>
            <a:r>
              <a:rPr lang="en-US" sz="2000" dirty="0" smtClean="0">
                <a:effectLst/>
              </a:rPr>
              <a:t>502-564-6937</a:t>
            </a:r>
          </a:p>
          <a:p>
            <a:pPr>
              <a:lnSpc>
                <a:spcPct val="100000"/>
              </a:lnSpc>
              <a:spcBef>
                <a:spcPts val="0"/>
              </a:spcBef>
            </a:pPr>
            <a:endParaRPr lang="en-US" sz="2000" dirty="0" smtClean="0">
              <a:effectLst/>
            </a:endParaRPr>
          </a:p>
          <a:p>
            <a:pPr>
              <a:lnSpc>
                <a:spcPct val="100000"/>
              </a:lnSpc>
              <a:spcBef>
                <a:spcPts val="0"/>
              </a:spcBef>
            </a:pPr>
            <a:r>
              <a:rPr lang="en-US" sz="2000" dirty="0" smtClean="0">
                <a:effectLst/>
              </a:rPr>
              <a:t>Email address:</a:t>
            </a:r>
          </a:p>
          <a:p>
            <a:pPr>
              <a:lnSpc>
                <a:spcPct val="100000"/>
              </a:lnSpc>
              <a:spcBef>
                <a:spcPts val="0"/>
              </a:spcBef>
            </a:pPr>
            <a:r>
              <a:rPr lang="en-US" sz="2000" u="sng" dirty="0" smtClean="0">
                <a:effectLst/>
                <a:hlinkClick r:id="rId3"/>
              </a:rPr>
              <a:t>Cyndi.Abrams@ky.gov</a:t>
            </a:r>
            <a:endParaRPr lang="en-US" sz="2000" dirty="0" smtClean="0">
              <a:effectLst/>
            </a:endParaRPr>
          </a:p>
          <a:p>
            <a:pPr>
              <a:lnSpc>
                <a:spcPct val="100000"/>
              </a:lnSpc>
              <a:spcBef>
                <a:spcPts val="600"/>
              </a:spcBef>
            </a:pPr>
            <a:r>
              <a:rPr lang="en-US" sz="1600" b="1" dirty="0" smtClean="0"/>
              <a:t>Adair-Knott</a:t>
            </a:r>
          </a:p>
          <a:p>
            <a:pPr>
              <a:lnSpc>
                <a:spcPct val="110000"/>
              </a:lnSpc>
              <a:spcBef>
                <a:spcPts val="0"/>
              </a:spcBef>
            </a:pPr>
            <a:r>
              <a:rPr lang="en-US" sz="1600" b="1" dirty="0" smtClean="0"/>
              <a:t>(excluding Jefferson)</a:t>
            </a:r>
            <a:endParaRPr lang="en-US" sz="1600" b="1" dirty="0"/>
          </a:p>
        </p:txBody>
      </p:sp>
      <p:sp>
        <p:nvSpPr>
          <p:cNvPr id="7" name="Text Placeholder 6"/>
          <p:cNvSpPr>
            <a:spLocks noGrp="1"/>
          </p:cNvSpPr>
          <p:nvPr>
            <p:ph type="body" sz="quarter" idx="13"/>
          </p:nvPr>
        </p:nvSpPr>
        <p:spPr>
          <a:xfrm>
            <a:off x="7973298" y="2774128"/>
            <a:ext cx="3291211" cy="823304"/>
          </a:xfrm>
        </p:spPr>
        <p:txBody>
          <a:bodyPr/>
          <a:lstStyle/>
          <a:p>
            <a:r>
              <a:rPr lang="en-US" b="1" dirty="0">
                <a:effectLst/>
              </a:rPr>
              <a:t>Latrese Bellamy</a:t>
            </a:r>
            <a:endParaRPr lang="en-US" dirty="0"/>
          </a:p>
        </p:txBody>
      </p:sp>
      <p:sp>
        <p:nvSpPr>
          <p:cNvPr id="8" name="Text Placeholder 7"/>
          <p:cNvSpPr>
            <a:spLocks noGrp="1"/>
          </p:cNvSpPr>
          <p:nvPr>
            <p:ph type="body" sz="half" idx="17"/>
          </p:nvPr>
        </p:nvSpPr>
        <p:spPr>
          <a:xfrm>
            <a:off x="7976346" y="3597432"/>
            <a:ext cx="3291211" cy="2879576"/>
          </a:xfrm>
        </p:spPr>
        <p:txBody>
          <a:bodyPr>
            <a:normAutofit lnSpcReduction="10000"/>
          </a:bodyPr>
          <a:lstStyle/>
          <a:p>
            <a:r>
              <a:rPr lang="en-US" sz="2000" b="1" dirty="0">
                <a:effectLst/>
              </a:rPr>
              <a:t>HR Administrator </a:t>
            </a:r>
            <a:endParaRPr lang="en-US" sz="2000" b="1" dirty="0" smtClean="0">
              <a:effectLst/>
            </a:endParaRPr>
          </a:p>
          <a:p>
            <a:pPr>
              <a:lnSpc>
                <a:spcPct val="100000"/>
              </a:lnSpc>
              <a:spcBef>
                <a:spcPts val="0"/>
              </a:spcBef>
            </a:pPr>
            <a:endParaRPr lang="en-US" sz="2000" dirty="0" smtClean="0">
              <a:effectLst/>
            </a:endParaRPr>
          </a:p>
          <a:p>
            <a:pPr>
              <a:lnSpc>
                <a:spcPct val="100000"/>
              </a:lnSpc>
              <a:spcBef>
                <a:spcPts val="0"/>
              </a:spcBef>
            </a:pPr>
            <a:r>
              <a:rPr lang="en-US" sz="2000" dirty="0" smtClean="0">
                <a:effectLst/>
              </a:rPr>
              <a:t>Telephone number:</a:t>
            </a:r>
          </a:p>
          <a:p>
            <a:pPr>
              <a:lnSpc>
                <a:spcPct val="100000"/>
              </a:lnSpc>
              <a:spcBef>
                <a:spcPts val="0"/>
              </a:spcBef>
            </a:pPr>
            <a:r>
              <a:rPr lang="en-US" sz="2000" dirty="0" smtClean="0">
                <a:effectLst/>
              </a:rPr>
              <a:t> 502-564-6938</a:t>
            </a:r>
          </a:p>
          <a:p>
            <a:pPr>
              <a:lnSpc>
                <a:spcPct val="100000"/>
              </a:lnSpc>
              <a:spcBef>
                <a:spcPts val="0"/>
              </a:spcBef>
            </a:pPr>
            <a:endParaRPr lang="en-US" sz="2000" dirty="0">
              <a:effectLst/>
            </a:endParaRPr>
          </a:p>
          <a:p>
            <a:pPr>
              <a:lnSpc>
                <a:spcPct val="100000"/>
              </a:lnSpc>
              <a:spcBef>
                <a:spcPts val="0"/>
              </a:spcBef>
            </a:pPr>
            <a:r>
              <a:rPr lang="en-US" sz="2000" dirty="0" smtClean="0">
                <a:effectLst/>
              </a:rPr>
              <a:t>Email address: </a:t>
            </a:r>
            <a:r>
              <a:rPr lang="en-US" sz="2000" u="sng" dirty="0" smtClean="0">
                <a:effectLst/>
                <a:hlinkClick r:id="rId4"/>
              </a:rPr>
              <a:t>LatreseV.bellamy@ky.gov</a:t>
            </a:r>
            <a:endParaRPr lang="en-US" sz="2000" dirty="0" smtClean="0">
              <a:effectLst/>
            </a:endParaRPr>
          </a:p>
          <a:p>
            <a:pPr>
              <a:lnSpc>
                <a:spcPct val="110000"/>
              </a:lnSpc>
              <a:spcBef>
                <a:spcPts val="600"/>
              </a:spcBef>
            </a:pPr>
            <a:r>
              <a:rPr lang="en-US" sz="2000" dirty="0">
                <a:effectLst/>
              </a:rPr>
              <a:t> </a:t>
            </a:r>
            <a:r>
              <a:rPr lang="en-US" sz="1600" b="1" dirty="0" smtClean="0">
                <a:effectLst/>
              </a:rPr>
              <a:t>Knox-Woodford</a:t>
            </a:r>
          </a:p>
          <a:p>
            <a:pPr>
              <a:lnSpc>
                <a:spcPct val="110000"/>
              </a:lnSpc>
              <a:spcBef>
                <a:spcPts val="0"/>
              </a:spcBef>
            </a:pPr>
            <a:r>
              <a:rPr lang="en-US" sz="1600" b="1" dirty="0" smtClean="0">
                <a:effectLst/>
              </a:rPr>
              <a:t>(including Jefferson)</a:t>
            </a:r>
            <a:endParaRPr lang="en-US" sz="1600" b="1" dirty="0">
              <a:effectLst/>
            </a:endParaRPr>
          </a:p>
          <a:p>
            <a:endParaRPr lang="en-US" dirty="0"/>
          </a:p>
        </p:txBody>
      </p:sp>
    </p:spTree>
    <p:extLst>
      <p:ext uri="{BB962C8B-B14F-4D97-AF65-F5344CB8AC3E}">
        <p14:creationId xmlns:p14="http://schemas.microsoft.com/office/powerpoint/2010/main" val="2397336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y At-Work Gratitude List — The People Equ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5226" y="504082"/>
            <a:ext cx="8439807" cy="5600060"/>
          </a:xfrm>
          <a:prstGeom prst="rect">
            <a:avLst/>
          </a:prstGeom>
        </p:spPr>
      </p:pic>
    </p:spTree>
    <p:extLst>
      <p:ext uri="{BB962C8B-B14F-4D97-AF65-F5344CB8AC3E}">
        <p14:creationId xmlns:p14="http://schemas.microsoft.com/office/powerpoint/2010/main" val="982035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981" y="395280"/>
            <a:ext cx="10401300" cy="1326321"/>
          </a:xfrm>
        </p:spPr>
        <p:txBody>
          <a:bodyPr>
            <a:normAutofit/>
          </a:bodyPr>
          <a:lstStyle/>
          <a:p>
            <a:r>
              <a:rPr lang="en-US" sz="3600" u="sng" dirty="0" smtClean="0"/>
              <a:t>COVID-19</a:t>
            </a:r>
            <a:r>
              <a:rPr lang="en-US" sz="3600" dirty="0" smtClean="0"/>
              <a:t> Incidence Rates </a:t>
            </a:r>
            <a:br>
              <a:rPr lang="en-US" sz="3600" dirty="0" smtClean="0"/>
            </a:br>
            <a:r>
              <a:rPr lang="en-US" sz="3600" dirty="0" smtClean="0"/>
              <a:t>*red level*</a:t>
            </a:r>
            <a:endParaRPr lang="en-US" sz="2800" dirty="0"/>
          </a:p>
        </p:txBody>
      </p:sp>
      <p:sp>
        <p:nvSpPr>
          <p:cNvPr id="3" name="Content Placeholder 2"/>
          <p:cNvSpPr>
            <a:spLocks noGrp="1"/>
          </p:cNvSpPr>
          <p:nvPr>
            <p:ph idx="1"/>
          </p:nvPr>
        </p:nvSpPr>
        <p:spPr>
          <a:xfrm>
            <a:off x="210207" y="1743060"/>
            <a:ext cx="11819867" cy="4914914"/>
          </a:xfrm>
        </p:spPr>
        <p:txBody>
          <a:bodyPr>
            <a:noAutofit/>
          </a:bodyPr>
          <a:lstStyle/>
          <a:p>
            <a:pPr lvl="0">
              <a:lnSpc>
                <a:spcPct val="100000"/>
              </a:lnSpc>
              <a:spcBef>
                <a:spcPts val="600"/>
              </a:spcBef>
            </a:pPr>
            <a:r>
              <a:rPr lang="en-US" sz="2400" dirty="0" smtClean="0">
                <a:effectLst/>
              </a:rPr>
              <a:t>Monitor </a:t>
            </a:r>
            <a:r>
              <a:rPr lang="en-US" sz="2400" dirty="0">
                <a:effectLst/>
              </a:rPr>
              <a:t>the county incidence rate status (county map), using the following link, every Thursday.  Plan accordingly for the following work </a:t>
            </a:r>
            <a:r>
              <a:rPr lang="en-US" sz="2400" dirty="0" smtClean="0">
                <a:effectLst/>
              </a:rPr>
              <a:t>week</a:t>
            </a:r>
            <a:r>
              <a:rPr lang="en-US" sz="2400" dirty="0">
                <a:effectLst/>
              </a:rPr>
              <a:t>.  </a:t>
            </a:r>
            <a:r>
              <a:rPr lang="en-US" sz="2400" u="sng" dirty="0">
                <a:effectLst/>
                <a:hlinkClick r:id="rId2"/>
              </a:rPr>
              <a:t>https://</a:t>
            </a:r>
            <a:r>
              <a:rPr lang="en-US" sz="2400" u="sng" dirty="0" smtClean="0">
                <a:effectLst/>
                <a:hlinkClick r:id="rId2"/>
              </a:rPr>
              <a:t>govstatus.egov.com/kycovid19</a:t>
            </a:r>
            <a:endParaRPr lang="en-US" sz="2400" dirty="0">
              <a:effectLst/>
            </a:endParaRPr>
          </a:p>
          <a:p>
            <a:pPr lvl="0">
              <a:lnSpc>
                <a:spcPct val="100000"/>
              </a:lnSpc>
              <a:spcBef>
                <a:spcPts val="600"/>
              </a:spcBef>
            </a:pPr>
            <a:r>
              <a:rPr lang="en-US" sz="2400" dirty="0" smtClean="0">
                <a:effectLst/>
              </a:rPr>
              <a:t>When </a:t>
            </a:r>
            <a:r>
              <a:rPr lang="en-US" sz="2400" dirty="0">
                <a:effectLst/>
              </a:rPr>
              <a:t>a county is at or above a red level, telecommuting should be maximized for employees who live in that county, work in that county, or live and work in that county</a:t>
            </a:r>
            <a:r>
              <a:rPr lang="en-US" sz="2400" dirty="0" smtClean="0">
                <a:effectLst/>
              </a:rPr>
              <a:t>.</a:t>
            </a:r>
          </a:p>
          <a:p>
            <a:pPr lvl="0">
              <a:lnSpc>
                <a:spcPct val="100000"/>
              </a:lnSpc>
              <a:spcBef>
                <a:spcPts val="600"/>
              </a:spcBef>
            </a:pPr>
            <a:r>
              <a:rPr lang="en-US" sz="2400" dirty="0" smtClean="0">
                <a:effectLst/>
              </a:rPr>
              <a:t>For </a:t>
            </a:r>
            <a:r>
              <a:rPr lang="en-US" sz="2400" dirty="0">
                <a:effectLst/>
              </a:rPr>
              <a:t>employees who are performing in-person services or employees that cannot telecommute, please ensure staff compliance with the </a:t>
            </a:r>
            <a:r>
              <a:rPr lang="en-US" sz="2400" u="sng" dirty="0">
                <a:effectLst/>
                <a:hlinkClick r:id="rId3"/>
              </a:rPr>
              <a:t>Healthy at Work requirements for Government Offices and Agencies</a:t>
            </a:r>
            <a:r>
              <a:rPr lang="en-US" sz="2400" dirty="0">
                <a:effectLst/>
              </a:rPr>
              <a:t>, to include compliance with social distancing requirements, employee and visitor face covering requirement, cleaning and disinfecting requirements, and staffing requirements (currently, no more than 50% of employees currently physically present in the office on any given day and no more than 50% of the occupational capacity in the facility).</a:t>
            </a:r>
          </a:p>
          <a:p>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1731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870" y="102362"/>
            <a:ext cx="9552516" cy="1320800"/>
          </a:xfrm>
        </p:spPr>
        <p:txBody>
          <a:bodyPr>
            <a:normAutofit/>
          </a:bodyPr>
          <a:lstStyle/>
          <a:p>
            <a:r>
              <a:rPr lang="en-US" sz="3600" u="sng" dirty="0" smtClean="0"/>
              <a:t>COVID-19</a:t>
            </a:r>
            <a:r>
              <a:rPr lang="en-US" sz="3600" dirty="0" smtClean="0"/>
              <a:t> Time recording</a:t>
            </a:r>
            <a:endParaRPr lang="en-US" sz="2800" dirty="0"/>
          </a:p>
        </p:txBody>
      </p:sp>
      <p:sp>
        <p:nvSpPr>
          <p:cNvPr id="3" name="Content Placeholder 2"/>
          <p:cNvSpPr>
            <a:spLocks noGrp="1"/>
          </p:cNvSpPr>
          <p:nvPr>
            <p:ph idx="1"/>
          </p:nvPr>
        </p:nvSpPr>
        <p:spPr>
          <a:xfrm>
            <a:off x="498658" y="1539320"/>
            <a:ext cx="11224155" cy="4654557"/>
          </a:xfrm>
        </p:spPr>
        <p:txBody>
          <a:bodyPr>
            <a:noAutofit/>
          </a:bodyPr>
          <a:lstStyle/>
          <a:p>
            <a:pPr marL="0" indent="0">
              <a:buNone/>
            </a:pPr>
            <a:r>
              <a:rPr lang="en-US" sz="2800" dirty="0">
                <a:cs typeface="Arial" panose="020B0604020202020204" pitchFamily="34" charset="0"/>
              </a:rPr>
              <a:t>   </a:t>
            </a:r>
            <a:r>
              <a:rPr lang="en-US" sz="2800" b="1" dirty="0" smtClean="0">
                <a:cs typeface="Arial" panose="020B0604020202020204" pitchFamily="34" charset="0"/>
              </a:rPr>
              <a:t>EMERGENCY SICK LEAVE (EMSL) – up to 80 hours</a:t>
            </a:r>
          </a:p>
          <a:p>
            <a:pPr marL="514350" indent="-514350">
              <a:buAutoNum type="arabicPeriod"/>
            </a:pPr>
            <a:r>
              <a:rPr lang="en-US" sz="2400" dirty="0" smtClean="0">
                <a:cs typeface="Arial" panose="020B0604020202020204" pitchFamily="34" charset="0"/>
              </a:rPr>
              <a:t>Employee COVID symptomatic</a:t>
            </a:r>
          </a:p>
          <a:p>
            <a:pPr marL="514350" indent="-514350">
              <a:buAutoNum type="arabicPeriod"/>
            </a:pPr>
            <a:r>
              <a:rPr lang="en-US" sz="2400" dirty="0" smtClean="0">
                <a:cs typeface="Arial" panose="020B0604020202020204" pitchFamily="34" charset="0"/>
              </a:rPr>
              <a:t>Employee exposed to COVID</a:t>
            </a:r>
          </a:p>
          <a:p>
            <a:pPr marL="514350" indent="-514350">
              <a:buAutoNum type="arabicPeriod"/>
            </a:pPr>
            <a:r>
              <a:rPr lang="en-US" sz="2400" dirty="0" smtClean="0">
                <a:cs typeface="Arial" panose="020B0604020202020204" pitchFamily="34" charset="0"/>
              </a:rPr>
              <a:t>Individual exhibiting COVID symptoms in employee’s household.</a:t>
            </a:r>
          </a:p>
          <a:p>
            <a:pPr marL="514350" indent="-514350">
              <a:buAutoNum type="arabicPeriod"/>
            </a:pPr>
            <a:r>
              <a:rPr lang="en-US" sz="2400" dirty="0" smtClean="0">
                <a:cs typeface="Arial" panose="020B0604020202020204" pitchFamily="34" charset="0"/>
              </a:rPr>
              <a:t>Employee has underlying medical conditions putting them at high risk (if quarantine/isolate order issued). </a:t>
            </a:r>
            <a:endParaRPr lang="en-US" sz="2400" dirty="0" smtClean="0">
              <a:cs typeface="Arial" panose="020B0604020202020204" pitchFamily="34" charset="0"/>
            </a:endParaRPr>
          </a:p>
          <a:p>
            <a:pPr marL="514350" indent="-514350">
              <a:buAutoNum type="arabicPeriod"/>
            </a:pPr>
            <a:r>
              <a:rPr lang="en-US" sz="2400" dirty="0" smtClean="0">
                <a:cs typeface="Arial" panose="020B0604020202020204" pitchFamily="34" charset="0"/>
              </a:rPr>
              <a:t>Supervisor may approve this leave type.</a:t>
            </a:r>
            <a:endParaRPr lang="en-US" sz="2400" dirty="0">
              <a:cs typeface="Arial" panose="020B0604020202020204" pitchFamily="34" charset="0"/>
            </a:endParaRPr>
          </a:p>
        </p:txBody>
      </p:sp>
      <p:sp>
        <p:nvSpPr>
          <p:cNvPr id="5" name="Content Placeholder 2"/>
          <p:cNvSpPr txBox="1">
            <a:spLocks/>
          </p:cNvSpPr>
          <p:nvPr/>
        </p:nvSpPr>
        <p:spPr>
          <a:xfrm>
            <a:off x="210208" y="1771636"/>
            <a:ext cx="11666482" cy="4681716"/>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None/>
            </a:pPr>
            <a:endParaRPr lang="en-US" sz="4000" dirty="0" smtClean="0">
              <a:latin typeface="Arial" panose="020B0604020202020204" pitchFamily="34" charset="0"/>
              <a:cs typeface="Arial" panose="020B0604020202020204" pitchFamily="34" charset="0"/>
            </a:endParaRPr>
          </a:p>
          <a:p>
            <a:pPr marL="0" indent="0">
              <a:buNone/>
            </a:pP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8449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0418" y="197371"/>
            <a:ext cx="8596668" cy="1320800"/>
          </a:xfrm>
        </p:spPr>
        <p:txBody>
          <a:bodyPr>
            <a:normAutofit/>
          </a:bodyPr>
          <a:lstStyle/>
          <a:p>
            <a:pPr algn="ctr"/>
            <a:r>
              <a:rPr lang="en-US" u="sng" dirty="0" smtClean="0"/>
              <a:t>Covid-19</a:t>
            </a:r>
            <a:r>
              <a:rPr lang="en-US" dirty="0" smtClean="0"/>
              <a:t> Time recording</a:t>
            </a:r>
            <a:endParaRPr lang="en-US" dirty="0"/>
          </a:p>
        </p:txBody>
      </p:sp>
      <p:sp>
        <p:nvSpPr>
          <p:cNvPr id="3" name="Content Placeholder 2"/>
          <p:cNvSpPr>
            <a:spLocks noGrp="1"/>
          </p:cNvSpPr>
          <p:nvPr>
            <p:ph idx="1"/>
          </p:nvPr>
        </p:nvSpPr>
        <p:spPr>
          <a:xfrm>
            <a:off x="677333" y="1518170"/>
            <a:ext cx="10624079" cy="5176919"/>
          </a:xfrm>
        </p:spPr>
        <p:txBody>
          <a:bodyPr>
            <a:noAutofit/>
          </a:bodyPr>
          <a:lstStyle/>
          <a:p>
            <a:pPr marL="0" indent="0">
              <a:buNone/>
            </a:pPr>
            <a:r>
              <a:rPr lang="en-US" sz="2800" b="1" dirty="0" smtClean="0">
                <a:cs typeface="Arial" panose="020B0604020202020204" pitchFamily="34" charset="0"/>
              </a:rPr>
              <a:t>FEDERAL PAID SICK LEAVE (FPSL) </a:t>
            </a:r>
            <a:r>
              <a:rPr lang="en-US" sz="2800" dirty="0" smtClean="0">
                <a:cs typeface="Arial" panose="020B0604020202020204" pitchFamily="34" charset="0"/>
              </a:rPr>
              <a:t>– </a:t>
            </a:r>
            <a:r>
              <a:rPr lang="en-US" sz="2800" b="1" dirty="0" smtClean="0">
                <a:cs typeface="Arial" panose="020B0604020202020204" pitchFamily="34" charset="0"/>
              </a:rPr>
              <a:t>up to 80 hours</a:t>
            </a:r>
          </a:p>
          <a:p>
            <a:pPr marL="457200" indent="-457200">
              <a:buAutoNum type="arabicPeriod"/>
            </a:pPr>
            <a:r>
              <a:rPr lang="en-US" sz="2400" dirty="0" smtClean="0">
                <a:cs typeface="Arial" panose="020B0604020202020204" pitchFamily="34" charset="0"/>
              </a:rPr>
              <a:t>Employee under Federal, State or Local quarantine/isolation order.</a:t>
            </a:r>
          </a:p>
          <a:p>
            <a:pPr marL="457200" indent="-457200">
              <a:buAutoNum type="arabicPeriod"/>
            </a:pPr>
            <a:r>
              <a:rPr lang="en-US" sz="2400" dirty="0" smtClean="0">
                <a:cs typeface="Arial" panose="020B0604020202020204" pitchFamily="34" charset="0"/>
              </a:rPr>
              <a:t>Employee advised to self-quarantine by medical provider.</a:t>
            </a:r>
          </a:p>
          <a:p>
            <a:pPr marL="457200" indent="-457200">
              <a:buAutoNum type="arabicPeriod"/>
            </a:pPr>
            <a:r>
              <a:rPr lang="en-US" sz="2400" dirty="0" smtClean="0">
                <a:cs typeface="Arial" panose="020B0604020202020204" pitchFamily="34" charset="0"/>
              </a:rPr>
              <a:t>Employee symptomatic &amp; seeking medical diagnosis.</a:t>
            </a:r>
          </a:p>
          <a:p>
            <a:pPr marL="457200" indent="-457200">
              <a:buAutoNum type="arabicPeriod"/>
            </a:pPr>
            <a:r>
              <a:rPr lang="en-US" sz="2400" dirty="0" smtClean="0">
                <a:cs typeface="Arial" panose="020B0604020202020204" pitchFamily="34" charset="0"/>
              </a:rPr>
              <a:t>Employee caring for an individual subject to quarantine/isolation.</a:t>
            </a:r>
          </a:p>
          <a:p>
            <a:pPr marL="457200" indent="-457200">
              <a:buAutoNum type="arabicPeriod"/>
            </a:pPr>
            <a:r>
              <a:rPr lang="en-US" sz="2400" dirty="0" smtClean="0">
                <a:cs typeface="Arial" panose="020B0604020202020204" pitchFamily="34" charset="0"/>
              </a:rPr>
              <a:t>Caring for a son/daughter whose school/daycare unavailable.</a:t>
            </a:r>
          </a:p>
          <a:p>
            <a:pPr marL="457200" indent="-457200">
              <a:buAutoNum type="arabicPeriod"/>
            </a:pPr>
            <a:r>
              <a:rPr lang="en-US" sz="2400" dirty="0" smtClean="0">
                <a:cs typeface="Arial" panose="020B0604020202020204" pitchFamily="34" charset="0"/>
              </a:rPr>
              <a:t>Substantially similar conditions as specified by Secretary of Heath and Human Services. </a:t>
            </a:r>
            <a:endParaRPr lang="en-US" sz="2400" dirty="0" smtClean="0">
              <a:cs typeface="Arial" panose="020B0604020202020204" pitchFamily="34" charset="0"/>
            </a:endParaRPr>
          </a:p>
          <a:p>
            <a:pPr marL="457200" indent="-457200">
              <a:buAutoNum type="arabicPeriod"/>
            </a:pPr>
            <a:r>
              <a:rPr lang="en-US" sz="2400" dirty="0" smtClean="0">
                <a:cs typeface="Arial" panose="020B0604020202020204" pitchFamily="34" charset="0"/>
              </a:rPr>
              <a:t>Must be approved by the Division of HR. </a:t>
            </a:r>
            <a:endParaRPr lang="en-US" sz="2400" dirty="0">
              <a:cs typeface="Arial" panose="020B0604020202020204" pitchFamily="34" charset="0"/>
            </a:endParaRPr>
          </a:p>
        </p:txBody>
      </p:sp>
    </p:spTree>
    <p:extLst>
      <p:ext uri="{BB962C8B-B14F-4D97-AF65-F5344CB8AC3E}">
        <p14:creationId xmlns:p14="http://schemas.microsoft.com/office/powerpoint/2010/main" val="2482710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841" y="152400"/>
            <a:ext cx="10353761" cy="1326321"/>
          </a:xfrm>
        </p:spPr>
        <p:txBody>
          <a:bodyPr/>
          <a:lstStyle/>
          <a:p>
            <a:r>
              <a:rPr lang="en-US" u="sng" dirty="0" smtClean="0"/>
              <a:t>Covid-19</a:t>
            </a:r>
            <a:r>
              <a:rPr lang="en-US" dirty="0" smtClean="0"/>
              <a:t> time recording</a:t>
            </a:r>
            <a:endParaRPr lang="en-US" dirty="0"/>
          </a:p>
        </p:txBody>
      </p:sp>
      <p:sp>
        <p:nvSpPr>
          <p:cNvPr id="3" name="Content Placeholder 2"/>
          <p:cNvSpPr>
            <a:spLocks noGrp="1"/>
          </p:cNvSpPr>
          <p:nvPr>
            <p:ph idx="1"/>
          </p:nvPr>
        </p:nvSpPr>
        <p:spPr>
          <a:xfrm>
            <a:off x="320495" y="1758462"/>
            <a:ext cx="11625319" cy="4947138"/>
          </a:xfrm>
        </p:spPr>
        <p:txBody>
          <a:bodyPr>
            <a:normAutofit/>
          </a:bodyPr>
          <a:lstStyle/>
          <a:p>
            <a:pPr marL="0" indent="0">
              <a:buNone/>
            </a:pPr>
            <a:r>
              <a:rPr lang="en-US" sz="2800" b="1" dirty="0" smtClean="0">
                <a:cs typeface="Arial" panose="020B0604020202020204" pitchFamily="34" charset="0"/>
              </a:rPr>
              <a:t>EMERGENCY FAMILY MEDICAL LEAVE (EFML) – up to 12 weeks</a:t>
            </a:r>
          </a:p>
          <a:p>
            <a:pPr marL="0" indent="0">
              <a:buNone/>
            </a:pPr>
            <a:r>
              <a:rPr lang="en-US" sz="2400" dirty="0" smtClean="0">
                <a:cs typeface="Arial" panose="020B0604020202020204" pitchFamily="34" charset="0"/>
              </a:rPr>
              <a:t>Employee is unable to work or telework because employee caring for a son or daughter whose school or daycare is closed/unavailable. </a:t>
            </a:r>
          </a:p>
          <a:p>
            <a:pPr marL="0" indent="0">
              <a:buNone/>
            </a:pPr>
            <a:endParaRPr lang="en-US" sz="2400" dirty="0">
              <a:cs typeface="Arial" panose="020B0604020202020204" pitchFamily="34" charset="0"/>
            </a:endParaRPr>
          </a:p>
          <a:p>
            <a:pPr marL="0" indent="0">
              <a:buNone/>
            </a:pPr>
            <a:r>
              <a:rPr lang="en-US" sz="2800" b="1" dirty="0" smtClean="0">
                <a:cs typeface="Arial" panose="020B0604020202020204" pitchFamily="34" charset="0"/>
              </a:rPr>
              <a:t>FAMILY MEDICAL LEAVE (FMLA) – up to 12 weeks</a:t>
            </a:r>
          </a:p>
          <a:p>
            <a:pPr marL="0" indent="0">
              <a:buNone/>
            </a:pPr>
            <a:r>
              <a:rPr lang="en-US" sz="2400" dirty="0" smtClean="0">
                <a:cs typeface="Arial" panose="020B0604020202020204" pitchFamily="34" charset="0"/>
              </a:rPr>
              <a:t>Serious medical condition for the employee or an immediate family member</a:t>
            </a:r>
            <a:r>
              <a:rPr lang="en-US" sz="2400" dirty="0" smtClean="0">
                <a:cs typeface="Arial" panose="020B0604020202020204" pitchFamily="34" charset="0"/>
              </a:rPr>
              <a:t>.</a:t>
            </a:r>
          </a:p>
          <a:p>
            <a:pPr marL="0" indent="0">
              <a:buNone/>
            </a:pPr>
            <a:endParaRPr lang="en-US" sz="2400" dirty="0">
              <a:cs typeface="Arial" panose="020B0604020202020204" pitchFamily="34" charset="0"/>
            </a:endParaRPr>
          </a:p>
          <a:p>
            <a:r>
              <a:rPr lang="en-US" sz="2400" dirty="0" smtClean="0">
                <a:cs typeface="Arial" panose="020B0604020202020204" pitchFamily="34" charset="0"/>
              </a:rPr>
              <a:t>Approved by the Division of HR </a:t>
            </a:r>
            <a:endParaRPr lang="en-US" sz="2400" dirty="0">
              <a:cs typeface="Arial" panose="020B0604020202020204" pitchFamily="34" charset="0"/>
            </a:endParaRPr>
          </a:p>
        </p:txBody>
      </p:sp>
    </p:spTree>
    <p:extLst>
      <p:ext uri="{BB962C8B-B14F-4D97-AF65-F5344CB8AC3E}">
        <p14:creationId xmlns:p14="http://schemas.microsoft.com/office/powerpoint/2010/main" val="4114718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367" y="0"/>
            <a:ext cx="10353761" cy="1326321"/>
          </a:xfrm>
        </p:spPr>
        <p:txBody>
          <a:bodyPr/>
          <a:lstStyle/>
          <a:p>
            <a:r>
              <a:rPr lang="en-US" u="sng" dirty="0" smtClean="0"/>
              <a:t>Covid-19</a:t>
            </a:r>
            <a:r>
              <a:rPr lang="en-US" dirty="0" smtClean="0"/>
              <a:t> time recording</a:t>
            </a:r>
            <a:endParaRPr lang="en-US" dirty="0"/>
          </a:p>
        </p:txBody>
      </p:sp>
      <p:sp>
        <p:nvSpPr>
          <p:cNvPr id="8" name="TextBox 7"/>
          <p:cNvSpPr txBox="1"/>
          <p:nvPr/>
        </p:nvSpPr>
        <p:spPr>
          <a:xfrm>
            <a:off x="234462" y="1500554"/>
            <a:ext cx="3270738" cy="923330"/>
          </a:xfrm>
          <a:prstGeom prst="rect">
            <a:avLst/>
          </a:prstGeom>
          <a:noFill/>
        </p:spPr>
        <p:txBody>
          <a:bodyPr wrap="square" rtlCol="0">
            <a:spAutoFit/>
          </a:bodyPr>
          <a:lstStyle/>
          <a:p>
            <a:r>
              <a:rPr lang="en-US" dirty="0" smtClean="0"/>
              <a:t>Please refer to the COVID-19 leave type chart for who qualifies, how to apply, etc. </a:t>
            </a:r>
            <a:endParaRPr lang="en-US" dirty="0"/>
          </a:p>
        </p:txBody>
      </p:sp>
      <p:sp>
        <p:nvSpPr>
          <p:cNvPr id="9" name="TextBox 8"/>
          <p:cNvSpPr txBox="1"/>
          <p:nvPr/>
        </p:nvSpPr>
        <p:spPr>
          <a:xfrm>
            <a:off x="351693" y="4105280"/>
            <a:ext cx="3036276" cy="923330"/>
          </a:xfrm>
          <a:prstGeom prst="rect">
            <a:avLst/>
          </a:prstGeom>
          <a:noFill/>
        </p:spPr>
        <p:txBody>
          <a:bodyPr wrap="square" rtlCol="0">
            <a:spAutoFit/>
          </a:bodyPr>
          <a:lstStyle/>
          <a:p>
            <a:r>
              <a:rPr lang="en-US" dirty="0" smtClean="0"/>
              <a:t>When in doubt contact the Division of Human Resources. </a:t>
            </a:r>
            <a:endParaRPr lang="en-US" dirty="0"/>
          </a:p>
        </p:txBody>
      </p:sp>
      <p:pic>
        <p:nvPicPr>
          <p:cNvPr id="4" name="Content Placeholder 3"/>
          <p:cNvPicPr>
            <a:picLocks noGrp="1" noChangeAspect="1"/>
          </p:cNvPicPr>
          <p:nvPr>
            <p:ph idx="1"/>
          </p:nvPr>
        </p:nvPicPr>
        <p:blipFill>
          <a:blip r:embed="rId2"/>
          <a:stretch>
            <a:fillRect/>
          </a:stretch>
        </p:blipFill>
        <p:spPr>
          <a:xfrm>
            <a:off x="3675929" y="957211"/>
            <a:ext cx="7611200" cy="5715051"/>
          </a:xfrm>
          <a:prstGeom prst="rect">
            <a:avLst/>
          </a:prstGeom>
        </p:spPr>
      </p:pic>
    </p:spTree>
    <p:extLst>
      <p:ext uri="{BB962C8B-B14F-4D97-AF65-F5344CB8AC3E}">
        <p14:creationId xmlns:p14="http://schemas.microsoft.com/office/powerpoint/2010/main" val="354616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Covid-19</a:t>
            </a:r>
            <a:r>
              <a:rPr lang="en-US" dirty="0"/>
              <a:t> time recording</a:t>
            </a:r>
          </a:p>
        </p:txBody>
      </p:sp>
      <p:sp>
        <p:nvSpPr>
          <p:cNvPr id="3" name="Content Placeholder 2"/>
          <p:cNvSpPr>
            <a:spLocks noGrp="1"/>
          </p:cNvSpPr>
          <p:nvPr>
            <p:ph idx="1"/>
          </p:nvPr>
        </p:nvSpPr>
        <p:spPr/>
        <p:txBody>
          <a:bodyPr>
            <a:normAutofit/>
          </a:bodyPr>
          <a:lstStyle/>
          <a:p>
            <a:r>
              <a:rPr lang="en-US" sz="2800" b="1" dirty="0" smtClean="0"/>
              <a:t>CLOSURE (CLOS) – </a:t>
            </a:r>
            <a:r>
              <a:rPr lang="en-US" sz="2400" dirty="0" smtClean="0"/>
              <a:t>To be used if the PVA office is closed by the County Judge Executive or emergency evacuations. Must provide proper notice and paperwork to the Division of HR. </a:t>
            </a:r>
            <a:endParaRPr lang="en-US" sz="2800" b="1" dirty="0"/>
          </a:p>
        </p:txBody>
      </p:sp>
    </p:spTree>
    <p:extLst>
      <p:ext uri="{BB962C8B-B14F-4D97-AF65-F5344CB8AC3E}">
        <p14:creationId xmlns:p14="http://schemas.microsoft.com/office/powerpoint/2010/main" val="2538952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981" y="337073"/>
            <a:ext cx="8596668" cy="876300"/>
          </a:xfrm>
        </p:spPr>
        <p:txBody>
          <a:bodyPr/>
          <a:lstStyle/>
          <a:p>
            <a:pPr algn="ctr"/>
            <a:r>
              <a:rPr lang="en-US" dirty="0" smtClean="0"/>
              <a:t>Grade &amp; Salary Certification</a:t>
            </a:r>
            <a:endParaRPr lang="en-US" dirty="0"/>
          </a:p>
        </p:txBody>
      </p:sp>
      <p:sp>
        <p:nvSpPr>
          <p:cNvPr id="3" name="Content Placeholder 2"/>
          <p:cNvSpPr>
            <a:spLocks noGrp="1"/>
          </p:cNvSpPr>
          <p:nvPr>
            <p:ph idx="1"/>
          </p:nvPr>
        </p:nvSpPr>
        <p:spPr>
          <a:xfrm>
            <a:off x="677334" y="1213373"/>
            <a:ext cx="10330635" cy="5447071"/>
          </a:xfrm>
        </p:spPr>
        <p:txBody>
          <a:bodyPr>
            <a:noAutofit/>
          </a:bodyPr>
          <a:lstStyle/>
          <a:p>
            <a:r>
              <a:rPr lang="en-US" b="1" dirty="0">
                <a:latin typeface="Arial" panose="020B0604020202020204" pitchFamily="34" charset="0"/>
                <a:cs typeface="Arial" panose="020B0604020202020204" pitchFamily="34" charset="0"/>
              </a:rPr>
              <a:t>Effective October 1, </a:t>
            </a:r>
            <a:r>
              <a:rPr lang="en-US" b="1" dirty="0" smtClean="0">
                <a:latin typeface="Arial" panose="020B0604020202020204" pitchFamily="34" charset="0"/>
                <a:cs typeface="Arial" panose="020B0604020202020204" pitchFamily="34" charset="0"/>
              </a:rPr>
              <a:t>2020 –</a:t>
            </a:r>
            <a:r>
              <a:rPr lang="en-US" dirty="0" smtClean="0">
                <a:latin typeface="Arial" panose="020B0604020202020204" pitchFamily="34" charset="0"/>
                <a:cs typeface="Arial" panose="020B0604020202020204" pitchFamily="34" charset="0"/>
              </a:rPr>
              <a:t> employees are subject to meeting the minimum requirement(s) for the grade. For a salary adjustment, if the employee meets the minimum requirements, they may receive up to the midpoint of the grade (if local funds are available). The adjustment must be in 5% increments. </a:t>
            </a:r>
          </a:p>
          <a:p>
            <a:pPr marL="0" indent="0">
              <a:buNone/>
            </a:pPr>
            <a:r>
              <a:rPr lang="en-US" i="1" dirty="0" smtClean="0">
                <a:latin typeface="Arial" panose="020B0604020202020204" pitchFamily="34" charset="0"/>
                <a:cs typeface="Arial" panose="020B0604020202020204" pitchFamily="34" charset="0"/>
              </a:rPr>
              <a:t>	Example: If the minimum grade requirement for a grade 12 is 5 years of 	experience (Degree + 1 year of experience or combination) </a:t>
            </a:r>
            <a:r>
              <a:rPr lang="en-US" b="1" i="1" dirty="0" smtClean="0">
                <a:latin typeface="Arial" panose="020B0604020202020204" pitchFamily="34" charset="0"/>
                <a:cs typeface="Arial" panose="020B0604020202020204" pitchFamily="34" charset="0"/>
              </a:rPr>
              <a:t>then an employee 	may receive a salary increase up to midpoint.</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Therefore, for all salary adjustments, the </a:t>
            </a:r>
            <a:r>
              <a:rPr lang="en-US" b="1" dirty="0" smtClean="0">
                <a:latin typeface="Arial" panose="020B0604020202020204" pitchFamily="34" charset="0"/>
                <a:cs typeface="Arial" panose="020B0604020202020204" pitchFamily="34" charset="0"/>
              </a:rPr>
              <a:t>minimum</a:t>
            </a:r>
            <a:r>
              <a:rPr lang="en-US" dirty="0" smtClean="0">
                <a:latin typeface="Arial" panose="020B0604020202020204" pitchFamily="34" charset="0"/>
                <a:cs typeface="Arial" panose="020B0604020202020204" pitchFamily="34" charset="0"/>
              </a:rPr>
              <a:t> grade requirements must be met for any increase in salary.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55660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448DCFCE4BFA3488C1231CEA6A8E0C6" ma:contentTypeVersion="1" ma:contentTypeDescription="Upload an image." ma:contentTypeScope="" ma:versionID="3dd297dca525510f3eede485c6436bf4">
  <xsd:schema xmlns:xsd="http://www.w3.org/2001/XMLSchema" xmlns:xs="http://www.w3.org/2001/XMLSchema" xmlns:p="http://schemas.microsoft.com/office/2006/metadata/properties" xmlns:ns1="http://schemas.microsoft.com/sharepoint/v3" xmlns:ns2="042484EB-C38E-4712-B7FF-BE26DBBE11E5" xmlns:ns3="http://schemas.microsoft.com/sharepoint/v3/fields" targetNamespace="http://schemas.microsoft.com/office/2006/metadata/properties" ma:root="true" ma:fieldsID="7dbaf0fdf7bf684ea7e650bbf3546fb7" ns1:_="" ns2:_="" ns3:_="">
    <xsd:import namespace="http://schemas.microsoft.com/sharepoint/v3"/>
    <xsd:import namespace="042484EB-C38E-4712-B7FF-BE26DBBE11E5"/>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2484EB-C38E-4712-B7FF-BE26DBBE11E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042484EB-C38E-4712-B7FF-BE26DBBE11E5"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207295A9-230D-4E69-B2BB-FE07A0682695}"/>
</file>

<file path=customXml/itemProps2.xml><?xml version="1.0" encoding="utf-8"?>
<ds:datastoreItem xmlns:ds="http://schemas.openxmlformats.org/officeDocument/2006/customXml" ds:itemID="{2D27169C-8410-4A54-B4CC-75D7936222F7}"/>
</file>

<file path=customXml/itemProps3.xml><?xml version="1.0" encoding="utf-8"?>
<ds:datastoreItem xmlns:ds="http://schemas.openxmlformats.org/officeDocument/2006/customXml" ds:itemID="{5EB05335-F68E-431A-823A-3BAFCCDBC86C}"/>
</file>

<file path=docProps/app.xml><?xml version="1.0" encoding="utf-8"?>
<Properties xmlns="http://schemas.openxmlformats.org/officeDocument/2006/extended-properties" xmlns:vt="http://schemas.openxmlformats.org/officeDocument/2006/docPropsVTypes">
  <Template>TM04033921[[fn=Damask]]</Template>
  <TotalTime>2033</TotalTime>
  <Words>1513</Words>
  <Application>Microsoft Office PowerPoint</Application>
  <PresentationFormat>Widescreen</PresentationFormat>
  <Paragraphs>106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Bookman Old Style</vt:lpstr>
      <vt:lpstr>Rockwell</vt:lpstr>
      <vt:lpstr>Damask</vt:lpstr>
      <vt:lpstr>PVA fall  CONFERENCE</vt:lpstr>
      <vt:lpstr>Disclaimer regarding COVID-19 Requirements</vt:lpstr>
      <vt:lpstr>COVID-19 Incidence Rates  *red level*</vt:lpstr>
      <vt:lpstr>COVID-19 Time recording</vt:lpstr>
      <vt:lpstr>Covid-19 Time recording</vt:lpstr>
      <vt:lpstr>Covid-19 time recording</vt:lpstr>
      <vt:lpstr>Covid-19 time recording</vt:lpstr>
      <vt:lpstr>Covid-19 time recording</vt:lpstr>
      <vt:lpstr>Grade &amp; Salary Certification</vt:lpstr>
      <vt:lpstr>Salary advancements  vs SALARY adjustments</vt:lpstr>
      <vt:lpstr>Salary advancements  vs SALARY adjustments</vt:lpstr>
      <vt:lpstr>Salary advancements  vs SALARY adjustments</vt:lpstr>
      <vt:lpstr>Salary advancements  vs  SALARY adjustments</vt:lpstr>
      <vt:lpstr>updates to the Fiscal &amp; Personnel Admin Manual &amp; request for personnel action form </vt:lpstr>
      <vt:lpstr>Education incentive upon retirement</vt:lpstr>
      <vt:lpstr>YEAR-END CLOSEOUT</vt:lpstr>
      <vt:lpstr>REMINDERS</vt:lpstr>
      <vt:lpstr>Timesheet Reporting  &amp; timesheet Error</vt:lpstr>
      <vt:lpstr>PowerPoint Presentation</vt:lpstr>
      <vt:lpstr> The Division of Human Resources  location and mailing address is  702 Capital Avenue, Room 188 Frankfort, KY 40601   Fax number is 502-564-2613 (**PO Box 1463 is no longer in service**) </vt:lpstr>
      <vt:lpstr>PowerPoint Presentation</vt:lpstr>
    </vt:vector>
  </TitlesOfParts>
  <Company>COT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PVA SUMMER CONFERENCE</dc:title>
  <dc:creator>Bellamy, Latrese V (Finance)</dc:creator>
  <cp:keywords/>
  <dc:description/>
  <cp:lastModifiedBy>Perry, Stacy M (Finance OAS)</cp:lastModifiedBy>
  <cp:revision>44</cp:revision>
  <dcterms:created xsi:type="dcterms:W3CDTF">2020-09-10T12:57:14Z</dcterms:created>
  <dcterms:modified xsi:type="dcterms:W3CDTF">2020-11-17T15:42:54Z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0x0101009148F5A04DDD49CBA7127AADA5FB792B00AADE34325A8B49CDA8BB4DB53328F214003448DCFCE4BFA3488C1231CEA6A8E0C6</vt:lpwstr>
  </property>
</Properties>
</file>