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4.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23.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4" r:id="rId1"/>
  </p:sldMasterIdLst>
  <p:sldIdLst>
    <p:sldId id="256" r:id="rId2"/>
    <p:sldId id="275" r:id="rId3"/>
    <p:sldId id="276" r:id="rId4"/>
    <p:sldId id="257" r:id="rId5"/>
    <p:sldId id="258" r:id="rId6"/>
    <p:sldId id="259" r:id="rId7"/>
    <p:sldId id="260" r:id="rId8"/>
    <p:sldId id="261" r:id="rId9"/>
    <p:sldId id="262" r:id="rId10"/>
    <p:sldId id="263" r:id="rId11"/>
    <p:sldId id="264" r:id="rId12"/>
    <p:sldId id="270" r:id="rId13"/>
    <p:sldId id="273" r:id="rId14"/>
    <p:sldId id="271" r:id="rId15"/>
    <p:sldId id="272" r:id="rId16"/>
    <p:sldId id="265" r:id="rId17"/>
    <p:sldId id="266" r:id="rId18"/>
    <p:sldId id="289" r:id="rId19"/>
    <p:sldId id="267" r:id="rId20"/>
    <p:sldId id="269" r:id="rId21"/>
    <p:sldId id="268" r:id="rId22"/>
    <p:sldId id="277" r:id="rId23"/>
    <p:sldId id="278" r:id="rId24"/>
    <p:sldId id="279" r:id="rId25"/>
    <p:sldId id="280" r:id="rId26"/>
    <p:sldId id="281" r:id="rId27"/>
    <p:sldId id="282" r:id="rId28"/>
    <p:sldId id="284" r:id="rId29"/>
    <p:sldId id="283" r:id="rId30"/>
    <p:sldId id="286" r:id="rId31"/>
    <p:sldId id="285" r:id="rId32"/>
    <p:sldId id="287" r:id="rId33"/>
    <p:sldId id="288" r:id="rId34"/>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7" d="100"/>
          <a:sy n="87" d="100"/>
        </p:scale>
        <p:origin x="61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A6B8F14-858F-4B95-BB11-8CDB1331D984}" type="datetimeFigureOut">
              <a:rPr lang="en-US" smtClean="0"/>
              <a:t>10/14/2020</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56499DB9-2183-4F5E-8C63-D61C9EA6B89C}" type="slidenum">
              <a:rPr lang="en-US" smtClean="0"/>
              <a:t>‹#›</a:t>
            </a:fld>
            <a:endParaRPr lang="en-US"/>
          </a:p>
        </p:txBody>
      </p:sp>
    </p:spTree>
    <p:extLst>
      <p:ext uri="{BB962C8B-B14F-4D97-AF65-F5344CB8AC3E}">
        <p14:creationId xmlns:p14="http://schemas.microsoft.com/office/powerpoint/2010/main" val="612515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A6B8F14-858F-4B95-BB11-8CDB1331D984}" type="datetimeFigureOut">
              <a:rPr lang="en-US" smtClean="0"/>
              <a:t>10/14/2020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499DB9-2183-4F5E-8C63-D61C9EA6B89C}" type="slidenum">
              <a:rPr lang="en-US" smtClean="0"/>
              <a:t>‹#›</a:t>
            </a:fld>
            <a:endParaRPr lang="en-US"/>
          </a:p>
        </p:txBody>
      </p:sp>
    </p:spTree>
    <p:extLst>
      <p:ext uri="{BB962C8B-B14F-4D97-AF65-F5344CB8AC3E}">
        <p14:creationId xmlns:p14="http://schemas.microsoft.com/office/powerpoint/2010/main" val="135785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A6B8F14-858F-4B95-BB11-8CDB1331D984}" type="datetimeFigureOut">
              <a:rPr lang="en-US" smtClean="0"/>
              <a:t>10/14/2020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499DB9-2183-4F5E-8C63-D61C9EA6B89C}" type="slidenum">
              <a:rPr lang="en-US" smtClean="0"/>
              <a:t>‹#›</a:t>
            </a:fld>
            <a:endParaRPr lang="en-US"/>
          </a:p>
        </p:txBody>
      </p:sp>
    </p:spTree>
    <p:extLst>
      <p:ext uri="{BB962C8B-B14F-4D97-AF65-F5344CB8AC3E}">
        <p14:creationId xmlns:p14="http://schemas.microsoft.com/office/powerpoint/2010/main" val="22365528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A6B8F14-858F-4B95-BB11-8CDB1331D984}" type="datetimeFigureOut">
              <a:rPr lang="en-US" smtClean="0"/>
              <a:t>10/14/2020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499DB9-2183-4F5E-8C63-D61C9EA6B89C}" type="slidenum">
              <a:rPr lang="en-US" smtClean="0"/>
              <a:t>‹#›</a:t>
            </a:fld>
            <a:endParaRPr lang="en-US"/>
          </a:p>
        </p:txBody>
      </p:sp>
    </p:spTree>
    <p:extLst>
      <p:ext uri="{BB962C8B-B14F-4D97-AF65-F5344CB8AC3E}">
        <p14:creationId xmlns:p14="http://schemas.microsoft.com/office/powerpoint/2010/main" val="33111937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A6B8F14-858F-4B95-BB11-8CDB1331D984}" type="datetimeFigureOut">
              <a:rPr lang="en-US" smtClean="0"/>
              <a:t>10/14/2020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499DB9-2183-4F5E-8C63-D61C9EA6B89C}" type="slidenum">
              <a:rPr lang="en-US" smtClean="0"/>
              <a:t>‹#›</a:t>
            </a:fld>
            <a:endParaRPr lang="en-US"/>
          </a:p>
        </p:txBody>
      </p:sp>
    </p:spTree>
    <p:extLst>
      <p:ext uri="{BB962C8B-B14F-4D97-AF65-F5344CB8AC3E}">
        <p14:creationId xmlns:p14="http://schemas.microsoft.com/office/powerpoint/2010/main" val="38896664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A6B8F14-858F-4B95-BB11-8CDB1331D984}" type="datetimeFigureOut">
              <a:rPr lang="en-US" smtClean="0"/>
              <a:t>10/14/2020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499DB9-2183-4F5E-8C63-D61C9EA6B89C}" type="slidenum">
              <a:rPr lang="en-US" smtClean="0"/>
              <a:t>‹#›</a:t>
            </a:fld>
            <a:endParaRPr lang="en-US"/>
          </a:p>
        </p:txBody>
      </p:sp>
    </p:spTree>
    <p:extLst>
      <p:ext uri="{BB962C8B-B14F-4D97-AF65-F5344CB8AC3E}">
        <p14:creationId xmlns:p14="http://schemas.microsoft.com/office/powerpoint/2010/main" val="26002463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A6B8F14-858F-4B95-BB11-8CDB1331D984}" type="datetimeFigureOut">
              <a:rPr lang="en-US" smtClean="0"/>
              <a:t>10/14/2020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499DB9-2183-4F5E-8C63-D61C9EA6B89C}" type="slidenum">
              <a:rPr lang="en-US" smtClean="0"/>
              <a:t>‹#›</a:t>
            </a:fld>
            <a:endParaRPr lang="en-US"/>
          </a:p>
        </p:txBody>
      </p:sp>
    </p:spTree>
    <p:extLst>
      <p:ext uri="{BB962C8B-B14F-4D97-AF65-F5344CB8AC3E}">
        <p14:creationId xmlns:p14="http://schemas.microsoft.com/office/powerpoint/2010/main" val="27028227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A6B8F14-858F-4B95-BB11-8CDB1331D984}" type="datetimeFigureOut">
              <a:rPr lang="en-US" smtClean="0"/>
              <a:t>10/14/2020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499DB9-2183-4F5E-8C63-D61C9EA6B89C}" type="slidenum">
              <a:rPr lang="en-US" smtClean="0"/>
              <a:t>‹#›</a:t>
            </a:fld>
            <a:endParaRPr lang="en-US"/>
          </a:p>
        </p:txBody>
      </p:sp>
    </p:spTree>
    <p:extLst>
      <p:ext uri="{BB962C8B-B14F-4D97-AF65-F5344CB8AC3E}">
        <p14:creationId xmlns:p14="http://schemas.microsoft.com/office/powerpoint/2010/main" val="27045252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A6B8F14-858F-4B95-BB11-8CDB1331D984}" type="datetimeFigureOut">
              <a:rPr lang="en-US" smtClean="0"/>
              <a:t>10/14/2020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499DB9-2183-4F5E-8C63-D61C9EA6B89C}" type="slidenum">
              <a:rPr lang="en-US" smtClean="0"/>
              <a:t>‹#›</a:t>
            </a:fld>
            <a:endParaRPr lang="en-US"/>
          </a:p>
        </p:txBody>
      </p:sp>
    </p:spTree>
    <p:extLst>
      <p:ext uri="{BB962C8B-B14F-4D97-AF65-F5344CB8AC3E}">
        <p14:creationId xmlns:p14="http://schemas.microsoft.com/office/powerpoint/2010/main" val="3776354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A6B8F14-858F-4B95-BB11-8CDB1331D984}" type="datetimeFigureOut">
              <a:rPr lang="en-US" smtClean="0"/>
              <a:t>10/14/2020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56499DB9-2183-4F5E-8C63-D61C9EA6B89C}" type="slidenum">
              <a:rPr lang="en-US" smtClean="0"/>
              <a:t>‹#›</a:t>
            </a:fld>
            <a:endParaRPr lang="en-US"/>
          </a:p>
        </p:txBody>
      </p:sp>
    </p:spTree>
    <p:extLst>
      <p:ext uri="{BB962C8B-B14F-4D97-AF65-F5344CB8AC3E}">
        <p14:creationId xmlns:p14="http://schemas.microsoft.com/office/powerpoint/2010/main" val="675855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A6B8F14-858F-4B95-BB11-8CDB1331D984}" type="datetimeFigureOut">
              <a:rPr lang="en-US" smtClean="0"/>
              <a:t>10/14/2020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499DB9-2183-4F5E-8C63-D61C9EA6B89C}" type="slidenum">
              <a:rPr lang="en-US" smtClean="0"/>
              <a:t>‹#›</a:t>
            </a:fld>
            <a:endParaRPr lang="en-US"/>
          </a:p>
        </p:txBody>
      </p:sp>
    </p:spTree>
    <p:extLst>
      <p:ext uri="{BB962C8B-B14F-4D97-AF65-F5344CB8AC3E}">
        <p14:creationId xmlns:p14="http://schemas.microsoft.com/office/powerpoint/2010/main" val="1726505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A6B8F14-858F-4B95-BB11-8CDB1331D984}" type="datetimeFigureOut">
              <a:rPr lang="en-US" smtClean="0"/>
              <a:t>10/14/2020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499DB9-2183-4F5E-8C63-D61C9EA6B89C}" type="slidenum">
              <a:rPr lang="en-US" smtClean="0"/>
              <a:t>‹#›</a:t>
            </a:fld>
            <a:endParaRPr lang="en-US"/>
          </a:p>
        </p:txBody>
      </p:sp>
    </p:spTree>
    <p:extLst>
      <p:ext uri="{BB962C8B-B14F-4D97-AF65-F5344CB8AC3E}">
        <p14:creationId xmlns:p14="http://schemas.microsoft.com/office/powerpoint/2010/main" val="1318422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A6B8F14-858F-4B95-BB11-8CDB1331D984}" type="datetimeFigureOut">
              <a:rPr lang="en-US" smtClean="0"/>
              <a:t>10/14/2020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499DB9-2183-4F5E-8C63-D61C9EA6B89C}" type="slidenum">
              <a:rPr lang="en-US" smtClean="0"/>
              <a:t>‹#›</a:t>
            </a:fld>
            <a:endParaRPr lang="en-US"/>
          </a:p>
        </p:txBody>
      </p:sp>
    </p:spTree>
    <p:extLst>
      <p:ext uri="{BB962C8B-B14F-4D97-AF65-F5344CB8AC3E}">
        <p14:creationId xmlns:p14="http://schemas.microsoft.com/office/powerpoint/2010/main" val="3922484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A6B8F14-858F-4B95-BB11-8CDB1331D984}" type="datetimeFigureOut">
              <a:rPr lang="en-US" smtClean="0"/>
              <a:t>10/14/2020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499DB9-2183-4F5E-8C63-D61C9EA6B89C}" type="slidenum">
              <a:rPr lang="en-US" smtClean="0"/>
              <a:t>‹#›</a:t>
            </a:fld>
            <a:endParaRPr lang="en-US"/>
          </a:p>
        </p:txBody>
      </p:sp>
    </p:spTree>
    <p:extLst>
      <p:ext uri="{BB962C8B-B14F-4D97-AF65-F5344CB8AC3E}">
        <p14:creationId xmlns:p14="http://schemas.microsoft.com/office/powerpoint/2010/main" val="3962824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6B8F14-858F-4B95-BB11-8CDB1331D984}" type="datetimeFigureOut">
              <a:rPr lang="en-US" smtClean="0"/>
              <a:t>10/14/2020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499DB9-2183-4F5E-8C63-D61C9EA6B89C}" type="slidenum">
              <a:rPr lang="en-US" smtClean="0"/>
              <a:t>‹#›</a:t>
            </a:fld>
            <a:endParaRPr lang="en-US"/>
          </a:p>
        </p:txBody>
      </p:sp>
    </p:spTree>
    <p:extLst>
      <p:ext uri="{BB962C8B-B14F-4D97-AF65-F5344CB8AC3E}">
        <p14:creationId xmlns:p14="http://schemas.microsoft.com/office/powerpoint/2010/main" val="2983704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A6B8F14-858F-4B95-BB11-8CDB1331D984}" type="datetimeFigureOut">
              <a:rPr lang="en-US" smtClean="0"/>
              <a:t>10/14/2020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499DB9-2183-4F5E-8C63-D61C9EA6B89C}" type="slidenum">
              <a:rPr lang="en-US" smtClean="0"/>
              <a:t>‹#›</a:t>
            </a:fld>
            <a:endParaRPr lang="en-US"/>
          </a:p>
        </p:txBody>
      </p:sp>
    </p:spTree>
    <p:extLst>
      <p:ext uri="{BB962C8B-B14F-4D97-AF65-F5344CB8AC3E}">
        <p14:creationId xmlns:p14="http://schemas.microsoft.com/office/powerpoint/2010/main" val="1379382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A6B8F14-858F-4B95-BB11-8CDB1331D984}" type="datetimeFigureOut">
              <a:rPr lang="en-US" smtClean="0"/>
              <a:t>10/14/2020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499DB9-2183-4F5E-8C63-D61C9EA6B89C}" type="slidenum">
              <a:rPr lang="en-US" smtClean="0"/>
              <a:t>‹#›</a:t>
            </a:fld>
            <a:endParaRPr lang="en-US"/>
          </a:p>
        </p:txBody>
      </p:sp>
    </p:spTree>
    <p:extLst>
      <p:ext uri="{BB962C8B-B14F-4D97-AF65-F5344CB8AC3E}">
        <p14:creationId xmlns:p14="http://schemas.microsoft.com/office/powerpoint/2010/main" val="583507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A6B8F14-858F-4B95-BB11-8CDB1331D984}" type="datetimeFigureOut">
              <a:rPr lang="en-US" smtClean="0"/>
              <a:t>10/14/2020</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6499DB9-2183-4F5E-8C63-D61C9EA6B89C}" type="slidenum">
              <a:rPr lang="en-US" smtClean="0"/>
              <a:t>‹#›</a:t>
            </a:fld>
            <a:endParaRPr lang="en-US"/>
          </a:p>
        </p:txBody>
      </p:sp>
    </p:spTree>
    <p:extLst>
      <p:ext uri="{BB962C8B-B14F-4D97-AF65-F5344CB8AC3E}">
        <p14:creationId xmlns:p14="http://schemas.microsoft.com/office/powerpoint/2010/main" val="84179972"/>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 id="2147483846" r:id="rId12"/>
    <p:sldLayoutId id="2147483847" r:id="rId13"/>
    <p:sldLayoutId id="2147483848" r:id="rId14"/>
    <p:sldLayoutId id="2147483849" r:id="rId15"/>
    <p:sldLayoutId id="2147483850" r:id="rId16"/>
    <p:sldLayoutId id="2147483851"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23712" y="1883884"/>
            <a:ext cx="9768288" cy="2236424"/>
          </a:xfrm>
        </p:spPr>
        <p:txBody>
          <a:bodyPr>
            <a:noAutofit/>
          </a:bodyPr>
          <a:lstStyle/>
          <a:p>
            <a:pPr algn="ctr"/>
            <a:r>
              <a:rPr lang="en-US" sz="7200" dirty="0" smtClean="0"/>
              <a:t>LOW-INCOME SUBSIDIZED HOUSING</a:t>
            </a:r>
            <a:endParaRPr lang="en-US" sz="7200" dirty="0"/>
          </a:p>
        </p:txBody>
      </p:sp>
    </p:spTree>
    <p:extLst>
      <p:ext uri="{BB962C8B-B14F-4D97-AF65-F5344CB8AC3E}">
        <p14:creationId xmlns:p14="http://schemas.microsoft.com/office/powerpoint/2010/main" val="9066998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8463" y="0"/>
            <a:ext cx="10583537" cy="4955203"/>
          </a:xfrm>
          <a:prstGeom prst="rect">
            <a:avLst/>
          </a:prstGeom>
          <a:noFill/>
        </p:spPr>
        <p:txBody>
          <a:bodyPr wrap="square" rtlCol="0">
            <a:spAutoFit/>
          </a:bodyPr>
          <a:lstStyle/>
          <a:p>
            <a:pPr algn="ctr"/>
            <a:r>
              <a:rPr lang="en-US" sz="4400" b="1" u="sng" dirty="0" smtClean="0"/>
              <a:t>Tenant Based Assistance Program (TBA)</a:t>
            </a:r>
          </a:p>
          <a:p>
            <a:endParaRPr lang="en-US" sz="2000" dirty="0"/>
          </a:p>
          <a:p>
            <a:pPr marL="285750" indent="-285750">
              <a:buFont typeface="Wingdings" panose="05000000000000000000" pitchFamily="2" charset="2"/>
              <a:buChar char="Ø"/>
            </a:pPr>
            <a:r>
              <a:rPr lang="en-US" sz="2800" dirty="0" smtClean="0"/>
              <a:t>HCV Program (Housing Choice Voucher)</a:t>
            </a:r>
          </a:p>
          <a:p>
            <a:pPr marL="285750" indent="-285750">
              <a:buFont typeface="Wingdings" panose="05000000000000000000" pitchFamily="2" charset="2"/>
              <a:buChar char="Ø"/>
            </a:pPr>
            <a:r>
              <a:rPr lang="en-US" sz="2800" dirty="0" smtClean="0"/>
              <a:t>HUD oversees the program</a:t>
            </a:r>
          </a:p>
          <a:p>
            <a:pPr marL="285750" indent="-285750">
              <a:buFont typeface="Wingdings" panose="05000000000000000000" pitchFamily="2" charset="2"/>
              <a:buChar char="Ø"/>
            </a:pPr>
            <a:r>
              <a:rPr lang="en-US" sz="2800" b="1" dirty="0" smtClean="0"/>
              <a:t>Federal assistance is tied to the renter</a:t>
            </a:r>
          </a:p>
          <a:p>
            <a:pPr marL="285750" indent="-285750">
              <a:buFont typeface="Wingdings" panose="05000000000000000000" pitchFamily="2" charset="2"/>
              <a:buChar char="Ø"/>
            </a:pPr>
            <a:r>
              <a:rPr lang="en-US" sz="2800" b="1" dirty="0" smtClean="0"/>
              <a:t>Voucher stays with the tenant, not the property</a:t>
            </a:r>
          </a:p>
          <a:p>
            <a:pPr marL="285750" indent="-285750">
              <a:buFont typeface="Wingdings" panose="05000000000000000000" pitchFamily="2" charset="2"/>
              <a:buChar char="Ø"/>
            </a:pPr>
            <a:r>
              <a:rPr lang="en-US" sz="2800" dirty="0" smtClean="0"/>
              <a:t>Tenant selects his own unit</a:t>
            </a:r>
          </a:p>
          <a:p>
            <a:pPr marL="285750" indent="-285750">
              <a:buFont typeface="Wingdings" panose="05000000000000000000" pitchFamily="2" charset="2"/>
              <a:buChar char="Ø"/>
            </a:pPr>
            <a:r>
              <a:rPr lang="en-US" sz="2800" dirty="0" smtClean="0"/>
              <a:t>PHA (Public Housing Authority) approves or disapproves the unit</a:t>
            </a:r>
          </a:p>
          <a:p>
            <a:pPr marL="285750" indent="-285750">
              <a:buFont typeface="Wingdings" panose="05000000000000000000" pitchFamily="2" charset="2"/>
              <a:buChar char="Ø"/>
            </a:pPr>
            <a:r>
              <a:rPr lang="en-US" sz="2800" dirty="0" smtClean="0"/>
              <a:t>Voucher is portable</a:t>
            </a:r>
          </a:p>
          <a:p>
            <a:pPr marL="285750" indent="-285750">
              <a:buFont typeface="Wingdings" panose="05000000000000000000" pitchFamily="2" charset="2"/>
              <a:buChar char="Ø"/>
            </a:pPr>
            <a:r>
              <a:rPr lang="en-US" sz="2800" dirty="0" smtClean="0"/>
              <a:t>Can use anywhere in the country where there is a HCV program</a:t>
            </a:r>
          </a:p>
          <a:p>
            <a:pPr marL="285750" indent="-285750">
              <a:buFont typeface="Wingdings" panose="05000000000000000000" pitchFamily="2" charset="2"/>
              <a:buChar char="Ø"/>
            </a:pPr>
            <a:r>
              <a:rPr lang="en-US" sz="2800" dirty="0" smtClean="0"/>
              <a:t>Housing subsidy is paid  to landlord directly by PHA</a:t>
            </a:r>
            <a:endParaRPr lang="en-US" sz="2800" dirty="0"/>
          </a:p>
        </p:txBody>
      </p:sp>
    </p:spTree>
    <p:extLst>
      <p:ext uri="{BB962C8B-B14F-4D97-AF65-F5344CB8AC3E}">
        <p14:creationId xmlns:p14="http://schemas.microsoft.com/office/powerpoint/2010/main" val="27103853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2362" y="0"/>
            <a:ext cx="10649638" cy="5416868"/>
          </a:xfrm>
          <a:prstGeom prst="rect">
            <a:avLst/>
          </a:prstGeom>
          <a:noFill/>
        </p:spPr>
        <p:txBody>
          <a:bodyPr wrap="square" rtlCol="0">
            <a:spAutoFit/>
          </a:bodyPr>
          <a:lstStyle/>
          <a:p>
            <a:pPr algn="ctr"/>
            <a:r>
              <a:rPr lang="en-US" sz="4800" b="1" u="sng" dirty="0" smtClean="0"/>
              <a:t>Project-Based Assistance (PBA)</a:t>
            </a:r>
          </a:p>
          <a:p>
            <a:endParaRPr lang="en-US" dirty="0"/>
          </a:p>
          <a:p>
            <a:pPr marL="285750" indent="-285750">
              <a:buFont typeface="Wingdings" panose="05000000000000000000" pitchFamily="2" charset="2"/>
              <a:buChar char="Ø"/>
            </a:pPr>
            <a:r>
              <a:rPr lang="en-US" sz="2800" b="1" dirty="0" smtClean="0"/>
              <a:t>Rental subsidy stays with the unit or property, not the tenant.</a:t>
            </a:r>
            <a:endParaRPr lang="en-US" sz="2800" dirty="0" smtClean="0"/>
          </a:p>
          <a:p>
            <a:pPr marL="285750" indent="-285750">
              <a:buFont typeface="Wingdings" panose="05000000000000000000" pitchFamily="2" charset="2"/>
              <a:buChar char="Ø"/>
            </a:pPr>
            <a:r>
              <a:rPr lang="en-US" sz="2800" dirty="0" smtClean="0"/>
              <a:t>Rental unit can be owned by private owner or by PHA.</a:t>
            </a:r>
          </a:p>
          <a:p>
            <a:pPr marL="285750" indent="-285750">
              <a:buFont typeface="Wingdings" panose="05000000000000000000" pitchFamily="2" charset="2"/>
              <a:buChar char="Ø"/>
            </a:pPr>
            <a:r>
              <a:rPr lang="en-US" sz="2800" dirty="0" smtClean="0"/>
              <a:t>Oversight by HUD</a:t>
            </a:r>
          </a:p>
          <a:p>
            <a:pPr marL="285750" indent="-285750">
              <a:buFont typeface="Wingdings" panose="05000000000000000000" pitchFamily="2" charset="2"/>
              <a:buChar char="Ø"/>
            </a:pPr>
            <a:r>
              <a:rPr lang="en-US" sz="2800" dirty="0" smtClean="0"/>
              <a:t>Owners enter into a HAP (Housing Assistance Payment) contract with HUD.</a:t>
            </a:r>
          </a:p>
          <a:p>
            <a:pPr marL="285750" indent="-285750">
              <a:buFont typeface="Wingdings" panose="05000000000000000000" pitchFamily="2" charset="2"/>
              <a:buChar char="Ø"/>
            </a:pPr>
            <a:r>
              <a:rPr lang="en-US" sz="2800" dirty="0" smtClean="0"/>
              <a:t>Contract provides a subsidy to cover the difference between contract rent and the amount the tenant is required to pay each month.</a:t>
            </a:r>
          </a:p>
          <a:p>
            <a:pPr marL="285750" indent="-285750">
              <a:buFont typeface="Wingdings" panose="05000000000000000000" pitchFamily="2" charset="2"/>
              <a:buChar char="Ø"/>
            </a:pPr>
            <a:r>
              <a:rPr lang="en-US" sz="2800" dirty="0" smtClean="0"/>
              <a:t>Tenant typically pays 30% of adjusted gross income.</a:t>
            </a:r>
          </a:p>
          <a:p>
            <a:pPr marL="285750" indent="-285750">
              <a:buFont typeface="Wingdings" panose="05000000000000000000" pitchFamily="2" charset="2"/>
              <a:buChar char="Ø"/>
            </a:pPr>
            <a:r>
              <a:rPr lang="en-US" sz="2800" dirty="0" smtClean="0"/>
              <a:t>Tenants who pay their own utilities receive an additional utility allowance - which is credited against their rent contribution.</a:t>
            </a:r>
            <a:endParaRPr lang="en-US" sz="2800" dirty="0"/>
          </a:p>
        </p:txBody>
      </p:sp>
    </p:spTree>
    <p:extLst>
      <p:ext uri="{BB962C8B-B14F-4D97-AF65-F5344CB8AC3E}">
        <p14:creationId xmlns:p14="http://schemas.microsoft.com/office/powerpoint/2010/main" val="3683742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2362" y="0"/>
            <a:ext cx="10649638" cy="6894195"/>
          </a:xfrm>
          <a:prstGeom prst="rect">
            <a:avLst/>
          </a:prstGeom>
          <a:noFill/>
        </p:spPr>
        <p:txBody>
          <a:bodyPr wrap="square" rtlCol="0">
            <a:spAutoFit/>
          </a:bodyPr>
          <a:lstStyle/>
          <a:p>
            <a:pPr algn="ctr"/>
            <a:r>
              <a:rPr lang="en-US" sz="4000" b="1" dirty="0" smtClean="0"/>
              <a:t>Low-Income Housing Tax Credits (LIHTC)</a:t>
            </a:r>
          </a:p>
          <a:p>
            <a:endParaRPr lang="en-US" dirty="0"/>
          </a:p>
          <a:p>
            <a:pPr marL="285750" indent="-285750">
              <a:buFont typeface="Wingdings" panose="05000000000000000000" pitchFamily="2" charset="2"/>
              <a:buChar char="Ø"/>
            </a:pPr>
            <a:r>
              <a:rPr lang="en-US" sz="2400" dirty="0" smtClean="0"/>
              <a:t>Referred to as Section </a:t>
            </a:r>
            <a:r>
              <a:rPr lang="en-US" sz="2400" dirty="0" smtClean="0"/>
              <a:t>42.</a:t>
            </a:r>
            <a:endParaRPr lang="en-US" sz="2400" dirty="0" smtClean="0"/>
          </a:p>
          <a:p>
            <a:pPr marL="285750" indent="-285750">
              <a:buFont typeface="Wingdings" panose="05000000000000000000" pitchFamily="2" charset="2"/>
              <a:buChar char="Ø"/>
            </a:pPr>
            <a:endParaRPr lang="en-US" sz="1200" dirty="0"/>
          </a:p>
          <a:p>
            <a:pPr marL="285750" indent="-285750">
              <a:buFont typeface="Wingdings" panose="05000000000000000000" pitchFamily="2" charset="2"/>
              <a:buChar char="Ø"/>
            </a:pPr>
            <a:r>
              <a:rPr lang="en-US" sz="2400" dirty="0" smtClean="0"/>
              <a:t>Created under the Tax Reform Act of </a:t>
            </a:r>
            <a:r>
              <a:rPr lang="en-US" sz="2400" dirty="0" smtClean="0"/>
              <a:t>1986.</a:t>
            </a:r>
            <a:endParaRPr lang="en-US" sz="2400" dirty="0" smtClean="0"/>
          </a:p>
          <a:p>
            <a:pPr marL="285750" indent="-285750">
              <a:buFont typeface="Wingdings" panose="05000000000000000000" pitchFamily="2" charset="2"/>
              <a:buChar char="Ø"/>
            </a:pPr>
            <a:endParaRPr lang="en-US" sz="1200" dirty="0"/>
          </a:p>
          <a:p>
            <a:pPr marL="285750" indent="-285750">
              <a:buFont typeface="Wingdings" panose="05000000000000000000" pitchFamily="2" charset="2"/>
              <a:buChar char="Ø"/>
            </a:pPr>
            <a:r>
              <a:rPr lang="en-US" sz="2400" dirty="0" smtClean="0"/>
              <a:t>Largest federal program for providing low-income </a:t>
            </a:r>
            <a:r>
              <a:rPr lang="en-US" sz="2400" dirty="0" smtClean="0"/>
              <a:t>housing.</a:t>
            </a:r>
            <a:endParaRPr lang="en-US" sz="2400" dirty="0" smtClean="0"/>
          </a:p>
          <a:p>
            <a:pPr marL="285750" indent="-285750">
              <a:buFont typeface="Wingdings" panose="05000000000000000000" pitchFamily="2" charset="2"/>
              <a:buChar char="Ø"/>
            </a:pPr>
            <a:endParaRPr lang="en-US" sz="1200" dirty="0"/>
          </a:p>
          <a:p>
            <a:pPr marL="285750" indent="-285750">
              <a:buFont typeface="Wingdings" panose="05000000000000000000" pitchFamily="2" charset="2"/>
              <a:buChar char="Ø"/>
            </a:pPr>
            <a:r>
              <a:rPr lang="en-US" sz="2400" dirty="0" smtClean="0"/>
              <a:t>Created to give an incentive to private investors since affordable rental housing projects do not generate sufficient profit to warrant the </a:t>
            </a:r>
            <a:r>
              <a:rPr lang="en-US" sz="2400" dirty="0" smtClean="0"/>
              <a:t>investment.</a:t>
            </a:r>
            <a:endParaRPr lang="en-US" sz="2400" dirty="0" smtClean="0"/>
          </a:p>
          <a:p>
            <a:pPr marL="285750" indent="-285750">
              <a:buFont typeface="Wingdings" panose="05000000000000000000" pitchFamily="2" charset="2"/>
              <a:buChar char="Ø"/>
            </a:pPr>
            <a:endParaRPr lang="en-US" sz="1200" dirty="0"/>
          </a:p>
          <a:p>
            <a:pPr marL="285750" indent="-285750">
              <a:buFont typeface="Wingdings" panose="05000000000000000000" pitchFamily="2" charset="2"/>
              <a:buChar char="Ø"/>
            </a:pPr>
            <a:r>
              <a:rPr lang="en-US" sz="2400" dirty="0" smtClean="0"/>
              <a:t>In 2019 KHC awarded $13.7 million of LIHTC’s to 19 developments across the </a:t>
            </a:r>
            <a:r>
              <a:rPr lang="en-US" sz="2400" dirty="0" smtClean="0"/>
              <a:t>state.</a:t>
            </a:r>
            <a:endParaRPr lang="en-US" sz="2400" dirty="0" smtClean="0"/>
          </a:p>
          <a:p>
            <a:pPr marL="285750" indent="-285750">
              <a:buFont typeface="Wingdings" panose="05000000000000000000" pitchFamily="2" charset="2"/>
              <a:buChar char="Ø"/>
            </a:pPr>
            <a:endParaRPr lang="en-US" sz="1200" dirty="0"/>
          </a:p>
          <a:p>
            <a:pPr marL="285750" indent="-285750">
              <a:buFont typeface="Wingdings" panose="05000000000000000000" pitchFamily="2" charset="2"/>
              <a:buChar char="Ø"/>
            </a:pPr>
            <a:r>
              <a:rPr lang="en-US" sz="2400" dirty="0" smtClean="0"/>
              <a:t>Funding will help finance 855 housing units in 18 counties.</a:t>
            </a:r>
          </a:p>
          <a:p>
            <a:pPr marL="285750" indent="-285750">
              <a:buFont typeface="Wingdings" panose="05000000000000000000" pitchFamily="2" charset="2"/>
              <a:buChar char="Ø"/>
            </a:pPr>
            <a:endParaRPr lang="en-US" sz="1200" dirty="0"/>
          </a:p>
          <a:p>
            <a:pPr marL="285750" indent="-285750">
              <a:buFont typeface="Wingdings" panose="05000000000000000000" pitchFamily="2" charset="2"/>
              <a:buChar char="Ø"/>
            </a:pPr>
            <a:r>
              <a:rPr lang="en-US" sz="2400" dirty="0" smtClean="0"/>
              <a:t>Two types of LIHTC</a:t>
            </a:r>
          </a:p>
          <a:p>
            <a:pPr marL="682625" indent="-396875">
              <a:buFont typeface="Wingdings" panose="05000000000000000000" pitchFamily="2" charset="2"/>
              <a:buChar char="Ø"/>
            </a:pPr>
            <a:r>
              <a:rPr lang="en-US" sz="2400" dirty="0" smtClean="0"/>
              <a:t>9% credit - generally for new construction or rehabilitation</a:t>
            </a:r>
          </a:p>
          <a:p>
            <a:pPr marL="682625" indent="-396875">
              <a:buFont typeface="Wingdings" panose="05000000000000000000" pitchFamily="2" charset="2"/>
              <a:buChar char="Ø"/>
            </a:pPr>
            <a:r>
              <a:rPr lang="en-US" sz="2400" dirty="0" smtClean="0"/>
              <a:t>4% generally for rehabilitation projects or new construction financed with tax exempt bonds</a:t>
            </a:r>
          </a:p>
          <a:p>
            <a:pPr marL="285750" indent="-285750">
              <a:buFont typeface="Wingdings" panose="05000000000000000000" pitchFamily="2" charset="2"/>
              <a:buChar char="Ø"/>
            </a:pPr>
            <a:endParaRPr lang="en-US" sz="2400" dirty="0"/>
          </a:p>
        </p:txBody>
      </p:sp>
    </p:spTree>
    <p:extLst>
      <p:ext uri="{BB962C8B-B14F-4D97-AF65-F5344CB8AC3E}">
        <p14:creationId xmlns:p14="http://schemas.microsoft.com/office/powerpoint/2010/main" val="36913161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85580" y="0"/>
            <a:ext cx="10506419" cy="5447645"/>
          </a:xfrm>
          <a:prstGeom prst="rect">
            <a:avLst/>
          </a:prstGeom>
          <a:noFill/>
        </p:spPr>
        <p:txBody>
          <a:bodyPr wrap="square" rtlCol="0">
            <a:spAutoFit/>
          </a:bodyPr>
          <a:lstStyle/>
          <a:p>
            <a:pPr algn="ctr"/>
            <a:r>
              <a:rPr lang="en-US" sz="4400" b="1" dirty="0" smtClean="0"/>
              <a:t>Example - Tax Credit Calculation - </a:t>
            </a:r>
          </a:p>
          <a:p>
            <a:pPr algn="ctr"/>
            <a:r>
              <a:rPr lang="en-US" sz="4400" b="1" dirty="0" smtClean="0"/>
              <a:t>100 Units in Development</a:t>
            </a:r>
          </a:p>
          <a:p>
            <a:endParaRPr lang="en-US" dirty="0" smtClean="0"/>
          </a:p>
          <a:p>
            <a:endParaRPr lang="en-US" dirty="0"/>
          </a:p>
          <a:p>
            <a:r>
              <a:rPr lang="en-US" sz="2800" dirty="0" smtClean="0"/>
              <a:t>Total Development Cost		 		$1,000,000		$1,000,000</a:t>
            </a:r>
          </a:p>
          <a:p>
            <a:r>
              <a:rPr lang="en-US" sz="2800" dirty="0" smtClean="0"/>
              <a:t>Less Land Value						</a:t>
            </a:r>
            <a:r>
              <a:rPr lang="en-US" sz="2800" u="sng" dirty="0" smtClean="0"/>
              <a:t>  (100,000)</a:t>
            </a:r>
            <a:r>
              <a:rPr lang="en-US" sz="2800" dirty="0" smtClean="0"/>
              <a:t>		</a:t>
            </a:r>
            <a:r>
              <a:rPr lang="en-US" sz="2800" u="sng" dirty="0" smtClean="0"/>
              <a:t>   (100,000)</a:t>
            </a:r>
          </a:p>
          <a:p>
            <a:r>
              <a:rPr lang="en-US" sz="2800" dirty="0" smtClean="0"/>
              <a:t>Total Eligible Basis						  $900,000		   $900,000</a:t>
            </a:r>
          </a:p>
          <a:p>
            <a:r>
              <a:rPr lang="en-US" sz="2800" dirty="0" smtClean="0"/>
              <a:t>Unit Rent - income restrictions			100%					40%</a:t>
            </a:r>
          </a:p>
          <a:p>
            <a:r>
              <a:rPr lang="en-US" sz="2800" dirty="0" smtClean="0"/>
              <a:t>Qualified Basis							  $900,000		   $360,000</a:t>
            </a:r>
          </a:p>
          <a:p>
            <a:r>
              <a:rPr lang="en-US" sz="2800" dirty="0" smtClean="0"/>
              <a:t>Credit %											9%				9%</a:t>
            </a:r>
          </a:p>
          <a:p>
            <a:r>
              <a:rPr lang="en-US" sz="2800" dirty="0" smtClean="0"/>
              <a:t>Annual Tax Credit						   $81,000		   $32,400</a:t>
            </a:r>
          </a:p>
          <a:p>
            <a:r>
              <a:rPr lang="en-US" sz="2800" dirty="0" smtClean="0"/>
              <a:t>10 </a:t>
            </a:r>
            <a:r>
              <a:rPr lang="en-US" sz="2800" dirty="0" smtClean="0"/>
              <a:t>Year Tax Credit</a:t>
            </a:r>
            <a:r>
              <a:rPr lang="en-US" sz="2800" dirty="0" smtClean="0"/>
              <a:t>						$810,000			   $324,000</a:t>
            </a:r>
            <a:endParaRPr lang="en-US" sz="2800" dirty="0"/>
          </a:p>
        </p:txBody>
      </p:sp>
    </p:spTree>
    <p:extLst>
      <p:ext uri="{BB962C8B-B14F-4D97-AF65-F5344CB8AC3E}">
        <p14:creationId xmlns:p14="http://schemas.microsoft.com/office/powerpoint/2010/main" val="1466058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2531" y="0"/>
            <a:ext cx="10539470" cy="6955750"/>
          </a:xfrm>
          <a:prstGeom prst="rect">
            <a:avLst/>
          </a:prstGeom>
          <a:noFill/>
        </p:spPr>
        <p:txBody>
          <a:bodyPr wrap="square" rtlCol="0">
            <a:spAutoFit/>
          </a:bodyPr>
          <a:lstStyle/>
          <a:p>
            <a:pPr algn="ctr"/>
            <a:r>
              <a:rPr lang="en-US" sz="4000" b="1" dirty="0" smtClean="0"/>
              <a:t>Low Income Housing Tax Credits (LIHTC)</a:t>
            </a:r>
          </a:p>
          <a:p>
            <a:pPr algn="ctr"/>
            <a:r>
              <a:rPr lang="en-US" sz="4000" b="1" dirty="0" smtClean="0"/>
              <a:t>(Continued)</a:t>
            </a:r>
          </a:p>
          <a:p>
            <a:endParaRPr lang="en-US" dirty="0"/>
          </a:p>
          <a:p>
            <a:pPr marL="285750" indent="-285750">
              <a:buFont typeface="Wingdings" panose="05000000000000000000" pitchFamily="2" charset="2"/>
              <a:buChar char="Ø"/>
            </a:pPr>
            <a:r>
              <a:rPr lang="en-US" sz="2400" dirty="0" smtClean="0"/>
              <a:t>Developers can use tax credits for themselves or trade or sell them to investors for equity into the project.</a:t>
            </a:r>
          </a:p>
          <a:p>
            <a:pPr marL="285750" indent="-285750">
              <a:buFont typeface="Wingdings" panose="05000000000000000000" pitchFamily="2" charset="2"/>
              <a:buChar char="Ø"/>
            </a:pPr>
            <a:endParaRPr lang="en-US" sz="1400" dirty="0"/>
          </a:p>
          <a:p>
            <a:pPr marL="285750" indent="-285750">
              <a:buFont typeface="Wingdings" panose="05000000000000000000" pitchFamily="2" charset="2"/>
              <a:buChar char="Ø"/>
            </a:pPr>
            <a:r>
              <a:rPr lang="en-US" sz="2400" dirty="0" smtClean="0"/>
              <a:t>By selling the tax credits it forms a limited partnership with investors.</a:t>
            </a:r>
          </a:p>
          <a:p>
            <a:pPr marL="285750" indent="-285750">
              <a:buFont typeface="Wingdings" panose="05000000000000000000" pitchFamily="2" charset="2"/>
              <a:buChar char="Ø"/>
            </a:pPr>
            <a:endParaRPr lang="en-US" sz="1400" dirty="0" smtClean="0"/>
          </a:p>
          <a:p>
            <a:pPr marL="285750" indent="-285750">
              <a:buFont typeface="Wingdings" panose="05000000000000000000" pitchFamily="2" charset="2"/>
              <a:buChar char="Ø"/>
            </a:pPr>
            <a:r>
              <a:rPr lang="en-US" sz="2400" dirty="0" smtClean="0"/>
              <a:t>The equity that investors provide in exchange for the tax credits funds the majority of the construction costs.</a:t>
            </a:r>
          </a:p>
          <a:p>
            <a:pPr marL="285750" indent="-285750">
              <a:buFont typeface="Wingdings" panose="05000000000000000000" pitchFamily="2" charset="2"/>
              <a:buChar char="Ø"/>
            </a:pPr>
            <a:endParaRPr lang="en-US" sz="1400" dirty="0"/>
          </a:p>
          <a:p>
            <a:pPr marL="285750" indent="-285750">
              <a:buFont typeface="Wingdings" panose="05000000000000000000" pitchFamily="2" charset="2"/>
              <a:buChar char="Ø"/>
            </a:pPr>
            <a:r>
              <a:rPr lang="en-US" sz="2400" dirty="0" smtClean="0"/>
              <a:t>The developer borrows the remaining construction costs from banks or other lending institutions.</a:t>
            </a:r>
          </a:p>
          <a:p>
            <a:pPr marL="285750" indent="-285750">
              <a:buFont typeface="Wingdings" panose="05000000000000000000" pitchFamily="2" charset="2"/>
              <a:buChar char="Ø"/>
            </a:pPr>
            <a:endParaRPr lang="en-US" sz="1400" dirty="0" smtClean="0"/>
          </a:p>
          <a:p>
            <a:pPr marL="285750" indent="-285750">
              <a:buFont typeface="Wingdings" panose="05000000000000000000" pitchFamily="2" charset="2"/>
              <a:buChar char="Ø"/>
            </a:pPr>
            <a:r>
              <a:rPr lang="en-US" sz="2400" dirty="0" smtClean="0"/>
              <a:t>In most cases the developer becomes a general partner and retains a small amount of ownership (usually 1%) in partnership with most ownership (99% balance) to limited partner who is the investor.</a:t>
            </a:r>
            <a:endParaRPr lang="en-US" sz="2400" dirty="0"/>
          </a:p>
          <a:p>
            <a:pPr marL="285750" indent="-285750">
              <a:buFont typeface="Wingdings" panose="05000000000000000000" pitchFamily="2" charset="2"/>
              <a:buChar char="Ø"/>
            </a:pPr>
            <a:endParaRPr lang="en-US" sz="2400" dirty="0" smtClean="0"/>
          </a:p>
          <a:p>
            <a:pPr marL="285750" indent="-285750">
              <a:buFont typeface="Wingdings" panose="05000000000000000000" pitchFamily="2" charset="2"/>
              <a:buChar char="Ø"/>
            </a:pPr>
            <a:endParaRPr lang="en-US" sz="2800" dirty="0"/>
          </a:p>
        </p:txBody>
      </p:sp>
    </p:spTree>
    <p:extLst>
      <p:ext uri="{BB962C8B-B14F-4D97-AF65-F5344CB8AC3E}">
        <p14:creationId xmlns:p14="http://schemas.microsoft.com/office/powerpoint/2010/main" val="3106350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0328" y="0"/>
            <a:ext cx="10671672" cy="7048083"/>
          </a:xfrm>
          <a:prstGeom prst="rect">
            <a:avLst/>
          </a:prstGeom>
          <a:noFill/>
        </p:spPr>
        <p:txBody>
          <a:bodyPr wrap="square" rtlCol="0">
            <a:spAutoFit/>
          </a:bodyPr>
          <a:lstStyle/>
          <a:p>
            <a:pPr algn="ctr"/>
            <a:r>
              <a:rPr lang="en-US" sz="4000" b="1" dirty="0" smtClean="0"/>
              <a:t>Low Income Housing Tax Credits</a:t>
            </a:r>
          </a:p>
          <a:p>
            <a:pPr algn="ctr"/>
            <a:r>
              <a:rPr lang="en-US" sz="4000" b="1" dirty="0" smtClean="0"/>
              <a:t>(Continued)</a:t>
            </a:r>
          </a:p>
          <a:p>
            <a:endParaRPr lang="en-US" dirty="0" smtClean="0"/>
          </a:p>
          <a:p>
            <a:pPr marL="285750" indent="-285750">
              <a:buFont typeface="Wingdings" panose="05000000000000000000" pitchFamily="2" charset="2"/>
              <a:buChar char="Ø"/>
            </a:pPr>
            <a:r>
              <a:rPr lang="en-US" sz="2400" dirty="0" smtClean="0"/>
              <a:t>Under LIHTC program at least 20% of units in project must be for residents whose income does not exceed 50% of area median income (AMI) or 40% of units must be rent restricted whose income does not exceed 60% of AMI.</a:t>
            </a:r>
          </a:p>
          <a:p>
            <a:endParaRPr lang="en-US" dirty="0"/>
          </a:p>
          <a:p>
            <a:pPr marL="285750" indent="-285750">
              <a:buFont typeface="Wingdings" panose="05000000000000000000" pitchFamily="2" charset="2"/>
              <a:buChar char="Ø"/>
            </a:pPr>
            <a:r>
              <a:rPr lang="en-US" sz="2400" dirty="0" smtClean="0"/>
              <a:t>Tax credits are only good for 10 years from the time project is completed and occupied.</a:t>
            </a:r>
          </a:p>
          <a:p>
            <a:pPr marL="285750" indent="-285750">
              <a:buFont typeface="Wingdings" panose="05000000000000000000" pitchFamily="2" charset="2"/>
              <a:buChar char="Ø"/>
            </a:pPr>
            <a:endParaRPr lang="en-US" sz="2400" dirty="0" smtClean="0"/>
          </a:p>
          <a:p>
            <a:pPr marL="285750" indent="-285750">
              <a:buFont typeface="Wingdings" panose="05000000000000000000" pitchFamily="2" charset="2"/>
              <a:buChar char="Ø"/>
            </a:pPr>
            <a:r>
              <a:rPr lang="en-US" sz="2400" dirty="0" smtClean="0"/>
              <a:t>Types of projects eligible for LIHTC</a:t>
            </a:r>
          </a:p>
          <a:p>
            <a:pPr marL="682625" indent="-396875">
              <a:buFont typeface="Wingdings" panose="05000000000000000000" pitchFamily="2" charset="2"/>
              <a:buChar char="Ø"/>
            </a:pPr>
            <a:r>
              <a:rPr lang="en-US" sz="2400" dirty="0" smtClean="0"/>
              <a:t>Apartment buildings</a:t>
            </a:r>
          </a:p>
          <a:p>
            <a:pPr marL="682625" indent="-396875">
              <a:buFont typeface="Wingdings" panose="05000000000000000000" pitchFamily="2" charset="2"/>
              <a:buChar char="Ø"/>
            </a:pPr>
            <a:r>
              <a:rPr lang="en-US" sz="2400" dirty="0" smtClean="0"/>
              <a:t>Single family dwellings</a:t>
            </a:r>
          </a:p>
          <a:p>
            <a:pPr marL="682625" indent="-396875">
              <a:buFont typeface="Wingdings" panose="05000000000000000000" pitchFamily="2" charset="2"/>
              <a:buChar char="Ø"/>
            </a:pPr>
            <a:r>
              <a:rPr lang="en-US" sz="2400" dirty="0" smtClean="0"/>
              <a:t>Duplexes</a:t>
            </a:r>
          </a:p>
          <a:p>
            <a:pPr marL="682625" indent="-396875">
              <a:buFont typeface="Wingdings" panose="05000000000000000000" pitchFamily="2" charset="2"/>
              <a:buChar char="Ø"/>
            </a:pPr>
            <a:r>
              <a:rPr lang="en-US" sz="2400" dirty="0" smtClean="0"/>
              <a:t>Townhouses</a:t>
            </a:r>
          </a:p>
          <a:p>
            <a:pPr marL="682625" indent="-396875">
              <a:buFont typeface="Wingdings" panose="05000000000000000000" pitchFamily="2" charset="2"/>
              <a:buChar char="Ø"/>
            </a:pPr>
            <a:endParaRPr lang="en-US" dirty="0"/>
          </a:p>
          <a:p>
            <a:pPr marL="682625" indent="-396875">
              <a:buFont typeface="Wingdings" panose="05000000000000000000" pitchFamily="2" charset="2"/>
              <a:buChar char="Ø"/>
            </a:pPr>
            <a:r>
              <a:rPr lang="en-US" sz="2400" dirty="0" smtClean="0"/>
              <a:t>HB 371 - State of Kentucky to allow State LIHTC’s - starting 1/1/21</a:t>
            </a:r>
            <a:endParaRPr lang="en-US" sz="2400" dirty="0"/>
          </a:p>
          <a:p>
            <a:pPr marL="285750" indent="-285750">
              <a:buFont typeface="Wingdings" panose="05000000000000000000" pitchFamily="2" charset="2"/>
              <a:buChar char="Ø"/>
            </a:pPr>
            <a:endParaRPr lang="en-US" sz="2400" dirty="0"/>
          </a:p>
        </p:txBody>
      </p:sp>
    </p:spTree>
    <p:extLst>
      <p:ext uri="{BB962C8B-B14F-4D97-AF65-F5344CB8AC3E}">
        <p14:creationId xmlns:p14="http://schemas.microsoft.com/office/powerpoint/2010/main" val="12817632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07614" y="0"/>
            <a:ext cx="10484385" cy="6278642"/>
          </a:xfrm>
          <a:prstGeom prst="rect">
            <a:avLst/>
          </a:prstGeom>
          <a:noFill/>
        </p:spPr>
        <p:txBody>
          <a:bodyPr wrap="square" rtlCol="0">
            <a:spAutoFit/>
          </a:bodyPr>
          <a:lstStyle/>
          <a:p>
            <a:pPr algn="ctr"/>
            <a:r>
              <a:rPr lang="en-US" sz="4800" b="1" u="sng" dirty="0" smtClean="0"/>
              <a:t>Section 202</a:t>
            </a:r>
          </a:p>
          <a:p>
            <a:endParaRPr lang="en-US" dirty="0"/>
          </a:p>
          <a:p>
            <a:pPr marL="285750" indent="-285750">
              <a:buFont typeface="Wingdings" panose="05000000000000000000" pitchFamily="2" charset="2"/>
              <a:buChar char="Ø"/>
            </a:pPr>
            <a:r>
              <a:rPr lang="en-US" sz="2800" dirty="0" smtClean="0"/>
              <a:t>Supportive housing for very low-income elderly persons, including the frail.</a:t>
            </a:r>
          </a:p>
          <a:p>
            <a:pPr marL="285750" indent="-285750">
              <a:buFont typeface="Wingdings" panose="05000000000000000000" pitchFamily="2" charset="2"/>
              <a:buChar char="Ø"/>
            </a:pPr>
            <a:r>
              <a:rPr lang="en-US" sz="2800" dirty="0" smtClean="0"/>
              <a:t>Comprised of at least one person who is at least 62 years old.</a:t>
            </a:r>
          </a:p>
          <a:p>
            <a:pPr marL="285750" indent="-285750">
              <a:buFont typeface="Wingdings" panose="05000000000000000000" pitchFamily="2" charset="2"/>
              <a:buChar char="Ø"/>
            </a:pPr>
            <a:r>
              <a:rPr lang="en-US" sz="2800" dirty="0" smtClean="0"/>
              <a:t>A program administered by HUD.</a:t>
            </a:r>
          </a:p>
          <a:p>
            <a:pPr marL="285750" indent="-285750">
              <a:buFont typeface="Wingdings" panose="05000000000000000000" pitchFamily="2" charset="2"/>
              <a:buChar char="Ø"/>
            </a:pPr>
            <a:r>
              <a:rPr lang="en-US" sz="2800" dirty="0" smtClean="0"/>
              <a:t>Provides interest free capital advances to private, non-profit sponsors.</a:t>
            </a:r>
          </a:p>
          <a:p>
            <a:pPr marL="285750" indent="-285750">
              <a:buFont typeface="Wingdings" panose="05000000000000000000" pitchFamily="2" charset="2"/>
              <a:buChar char="Ø"/>
            </a:pPr>
            <a:r>
              <a:rPr lang="en-US" sz="2800" dirty="0" smtClean="0"/>
              <a:t>Does not have to be repaid as long as project serves low income elderly for 40 years.</a:t>
            </a:r>
          </a:p>
          <a:p>
            <a:pPr marL="285750" indent="-285750">
              <a:buFont typeface="Wingdings" panose="05000000000000000000" pitchFamily="2" charset="2"/>
              <a:buChar char="Ø"/>
            </a:pPr>
            <a:r>
              <a:rPr lang="en-US" sz="2800" dirty="0" smtClean="0"/>
              <a:t>No public body or agency of a public body can participate in program.</a:t>
            </a:r>
          </a:p>
          <a:p>
            <a:pPr marL="285750" indent="-285750">
              <a:buFont typeface="Wingdings" panose="05000000000000000000" pitchFamily="2" charset="2"/>
              <a:buChar char="Ø"/>
            </a:pPr>
            <a:r>
              <a:rPr lang="en-US" sz="2800" dirty="0" smtClean="0"/>
              <a:t>Program is similar to Supportive Housing for Persons with Disabilities (Section 811).</a:t>
            </a:r>
            <a:endParaRPr lang="en-US" sz="2800" dirty="0"/>
          </a:p>
        </p:txBody>
      </p:sp>
    </p:spTree>
    <p:extLst>
      <p:ext uri="{BB962C8B-B14F-4D97-AF65-F5344CB8AC3E}">
        <p14:creationId xmlns:p14="http://schemas.microsoft.com/office/powerpoint/2010/main" val="38582780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92357" y="0"/>
            <a:ext cx="9999643" cy="5539978"/>
          </a:xfrm>
          <a:prstGeom prst="rect">
            <a:avLst/>
          </a:prstGeom>
          <a:noFill/>
        </p:spPr>
        <p:txBody>
          <a:bodyPr wrap="square" rtlCol="0">
            <a:spAutoFit/>
          </a:bodyPr>
          <a:lstStyle/>
          <a:p>
            <a:pPr algn="ctr"/>
            <a:r>
              <a:rPr lang="en-US" sz="4800" b="1" u="sng" dirty="0" smtClean="0"/>
              <a:t>Section 811</a:t>
            </a:r>
          </a:p>
          <a:p>
            <a:endParaRPr lang="en-US" dirty="0"/>
          </a:p>
          <a:p>
            <a:pPr marL="285750" indent="-285750">
              <a:buFont typeface="Wingdings" panose="05000000000000000000" pitchFamily="2" charset="2"/>
              <a:buChar char="Ø"/>
            </a:pPr>
            <a:r>
              <a:rPr lang="en-US" sz="2400" dirty="0" smtClean="0"/>
              <a:t>Program known as Supportive Housing for Persons with Disabilities</a:t>
            </a:r>
          </a:p>
          <a:p>
            <a:pPr marL="285750" indent="-285750">
              <a:buFont typeface="Wingdings" panose="05000000000000000000" pitchFamily="2" charset="2"/>
              <a:buChar char="Ø"/>
            </a:pPr>
            <a:endParaRPr lang="en-US" sz="2400" dirty="0"/>
          </a:p>
          <a:p>
            <a:pPr marL="285750" indent="-285750">
              <a:buFont typeface="Wingdings" panose="05000000000000000000" pitchFamily="2" charset="2"/>
              <a:buChar char="Ø"/>
            </a:pPr>
            <a:r>
              <a:rPr lang="en-US" sz="2400" dirty="0" smtClean="0"/>
              <a:t>Administered by HUD</a:t>
            </a:r>
          </a:p>
          <a:p>
            <a:pPr marL="285750" indent="-285750">
              <a:buFont typeface="Wingdings" panose="05000000000000000000" pitchFamily="2" charset="2"/>
              <a:buChar char="Ø"/>
            </a:pPr>
            <a:endParaRPr lang="en-US" sz="2400" dirty="0"/>
          </a:p>
          <a:p>
            <a:pPr marL="285750" indent="-285750">
              <a:buFont typeface="Wingdings" panose="05000000000000000000" pitchFamily="2" charset="2"/>
              <a:buChar char="Ø"/>
            </a:pPr>
            <a:r>
              <a:rPr lang="en-US" sz="2400" dirty="0" smtClean="0"/>
              <a:t>Provides funding to develop and subsidize rental housing for very low and extremely low income adults who are disabled or have a chronic mental illness.</a:t>
            </a:r>
          </a:p>
          <a:p>
            <a:pPr marL="285750" indent="-285750">
              <a:buFont typeface="Wingdings" panose="05000000000000000000" pitchFamily="2" charset="2"/>
              <a:buChar char="Ø"/>
            </a:pPr>
            <a:endParaRPr lang="en-US" sz="2400" dirty="0"/>
          </a:p>
          <a:p>
            <a:pPr marL="285750" indent="-285750">
              <a:buFont typeface="Wingdings" panose="05000000000000000000" pitchFamily="2" charset="2"/>
              <a:buChar char="Ø"/>
            </a:pPr>
            <a:r>
              <a:rPr lang="en-US" sz="2400" dirty="0" smtClean="0"/>
              <a:t>Authorized assistance to operate two </a:t>
            </a:r>
            <a:r>
              <a:rPr lang="en-US" sz="2400" dirty="0" smtClean="0"/>
              <a:t>ways:</a:t>
            </a:r>
            <a:endParaRPr lang="en-US" sz="2400" dirty="0" smtClean="0"/>
          </a:p>
          <a:p>
            <a:pPr marL="573088" indent="-231775">
              <a:buFont typeface="Wingdings" panose="05000000000000000000" pitchFamily="2" charset="2"/>
              <a:buChar char="Ø"/>
            </a:pPr>
            <a:r>
              <a:rPr lang="en-US" sz="2400" dirty="0" smtClean="0"/>
              <a:t>Provide interest free capital advances to non profit developers.</a:t>
            </a:r>
          </a:p>
          <a:p>
            <a:pPr marL="573088" indent="-231775">
              <a:buFont typeface="Wingdings" panose="05000000000000000000" pitchFamily="2" charset="2"/>
              <a:buChar char="Ø"/>
            </a:pPr>
            <a:r>
              <a:rPr lang="en-US" sz="2400" dirty="0" smtClean="0"/>
              <a:t>Provide project rental assistance to state agencies through different sources such as FLT Housing Tax Credit, Federal Home Funds and others.</a:t>
            </a:r>
            <a:endParaRPr lang="en-US" sz="2400" dirty="0"/>
          </a:p>
        </p:txBody>
      </p:sp>
    </p:spTree>
    <p:extLst>
      <p:ext uri="{BB962C8B-B14F-4D97-AF65-F5344CB8AC3E}">
        <p14:creationId xmlns:p14="http://schemas.microsoft.com/office/powerpoint/2010/main" val="12579342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2247" y="0"/>
            <a:ext cx="10289753" cy="6524863"/>
          </a:xfrm>
          <a:prstGeom prst="rect">
            <a:avLst/>
          </a:prstGeom>
          <a:noFill/>
        </p:spPr>
        <p:txBody>
          <a:bodyPr wrap="square" rtlCol="0">
            <a:spAutoFit/>
          </a:bodyPr>
          <a:lstStyle/>
          <a:p>
            <a:pPr algn="ctr"/>
            <a:r>
              <a:rPr lang="en-US" sz="4800" b="1" u="sng" dirty="0" smtClean="0"/>
              <a:t>Section 236</a:t>
            </a:r>
          </a:p>
          <a:p>
            <a:endParaRPr lang="en-US" dirty="0"/>
          </a:p>
          <a:p>
            <a:pPr marL="285750" indent="-285750">
              <a:buFont typeface="Wingdings" panose="05000000000000000000" pitchFamily="2" charset="2"/>
              <a:buChar char="Ø"/>
            </a:pPr>
            <a:r>
              <a:rPr lang="en-US" sz="2200" dirty="0" smtClean="0"/>
              <a:t>HUD provides mortgage insurance and an interest subsidy to developers for private housing (low interest mortgage). </a:t>
            </a:r>
          </a:p>
          <a:p>
            <a:pPr marL="285750" indent="-285750">
              <a:buFont typeface="Wingdings" panose="05000000000000000000" pitchFamily="2" charset="2"/>
              <a:buChar char="Ø"/>
            </a:pPr>
            <a:endParaRPr lang="en-US" sz="2200" dirty="0"/>
          </a:p>
          <a:p>
            <a:pPr marL="285750" indent="-285750">
              <a:buFont typeface="Wingdings" panose="05000000000000000000" pitchFamily="2" charset="2"/>
              <a:buChar char="Ø"/>
            </a:pPr>
            <a:r>
              <a:rPr lang="en-US" sz="2200" dirty="0" smtClean="0"/>
              <a:t>Developer provides affordable units to low income individuals by restricting rents and occupancy.</a:t>
            </a:r>
          </a:p>
          <a:p>
            <a:pPr marL="285750" indent="-285750">
              <a:buFont typeface="Wingdings" panose="05000000000000000000" pitchFamily="2" charset="2"/>
              <a:buChar char="Ø"/>
            </a:pPr>
            <a:endParaRPr lang="en-US" sz="2200" dirty="0"/>
          </a:p>
          <a:p>
            <a:pPr marL="285750" indent="-285750">
              <a:buFont typeface="Wingdings" panose="05000000000000000000" pitchFamily="2" charset="2"/>
              <a:buChar char="Ø"/>
            </a:pPr>
            <a:r>
              <a:rPr lang="en-US" sz="2200" dirty="0" smtClean="0"/>
              <a:t>Tenant rent is based upon the operating costs of the property, (budget-based) </a:t>
            </a:r>
            <a:r>
              <a:rPr lang="en-US" sz="2200" u="sng" dirty="0" smtClean="0"/>
              <a:t>unless</a:t>
            </a:r>
            <a:r>
              <a:rPr lang="en-US" sz="2200" dirty="0" smtClean="0"/>
              <a:t> they receive some rental assistance from government.</a:t>
            </a:r>
          </a:p>
          <a:p>
            <a:pPr marL="285750" indent="-285750">
              <a:buFont typeface="Wingdings" panose="05000000000000000000" pitchFamily="2" charset="2"/>
              <a:buChar char="Ø"/>
            </a:pPr>
            <a:endParaRPr lang="en-US" sz="2200" dirty="0"/>
          </a:p>
          <a:p>
            <a:pPr marL="285750" indent="-285750">
              <a:buFont typeface="Wingdings" panose="05000000000000000000" pitchFamily="2" charset="2"/>
              <a:buChar char="Ø"/>
            </a:pPr>
            <a:r>
              <a:rPr lang="en-US" sz="2200" dirty="0" smtClean="0"/>
              <a:t>Assisted Units</a:t>
            </a:r>
          </a:p>
          <a:p>
            <a:pPr marL="285750" indent="-285750">
              <a:buFont typeface="Wingdings" panose="05000000000000000000" pitchFamily="2" charset="2"/>
              <a:buChar char="Ø"/>
            </a:pPr>
            <a:r>
              <a:rPr lang="en-US" sz="2200" dirty="0" smtClean="0"/>
              <a:t>Unassisted Units</a:t>
            </a:r>
          </a:p>
          <a:p>
            <a:pPr marL="285750" indent="-285750">
              <a:buFont typeface="Wingdings" panose="05000000000000000000" pitchFamily="2" charset="2"/>
              <a:buChar char="Ø"/>
            </a:pPr>
            <a:endParaRPr lang="en-US" sz="2200" dirty="0"/>
          </a:p>
          <a:p>
            <a:pPr marL="285750" indent="-285750">
              <a:buFont typeface="Wingdings" panose="05000000000000000000" pitchFamily="2" charset="2"/>
              <a:buChar char="Ø"/>
            </a:pPr>
            <a:r>
              <a:rPr lang="en-US" sz="2200" dirty="0" smtClean="0"/>
              <a:t>Assisted Units - tenant receive additional subsidy based on their income (typically 30% of adjusted income).</a:t>
            </a:r>
          </a:p>
          <a:p>
            <a:pPr marL="285750" indent="-285750">
              <a:buFont typeface="Wingdings" panose="05000000000000000000" pitchFamily="2" charset="2"/>
              <a:buChar char="Ø"/>
            </a:pPr>
            <a:endParaRPr lang="en-US" sz="2200" dirty="0"/>
          </a:p>
          <a:p>
            <a:pPr marL="285750" indent="-285750">
              <a:buFont typeface="Wingdings" panose="05000000000000000000" pitchFamily="2" charset="2"/>
              <a:buChar char="Ø"/>
            </a:pPr>
            <a:r>
              <a:rPr lang="en-US" sz="2200" dirty="0" smtClean="0"/>
              <a:t>Unassisted Units - pay budget based rent - receive no additional subsidy.</a:t>
            </a:r>
            <a:endParaRPr lang="en-US" sz="2200" dirty="0"/>
          </a:p>
        </p:txBody>
      </p:sp>
    </p:spTree>
    <p:extLst>
      <p:ext uri="{BB962C8B-B14F-4D97-AF65-F5344CB8AC3E}">
        <p14:creationId xmlns:p14="http://schemas.microsoft.com/office/powerpoint/2010/main" val="10499227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19480" y="0"/>
            <a:ext cx="10572520" cy="5909310"/>
          </a:xfrm>
          <a:prstGeom prst="rect">
            <a:avLst/>
          </a:prstGeom>
          <a:noFill/>
        </p:spPr>
        <p:txBody>
          <a:bodyPr wrap="square" rtlCol="0">
            <a:spAutoFit/>
          </a:bodyPr>
          <a:lstStyle/>
          <a:p>
            <a:pPr algn="ctr"/>
            <a:r>
              <a:rPr lang="en-US" sz="4800" b="1" u="sng" dirty="0" smtClean="0"/>
              <a:t>Section 515 Program</a:t>
            </a:r>
          </a:p>
          <a:p>
            <a:endParaRPr lang="en-US" dirty="0"/>
          </a:p>
          <a:p>
            <a:pPr marL="285750" indent="-285750">
              <a:buFont typeface="Wingdings" panose="05000000000000000000" pitchFamily="2" charset="2"/>
              <a:buChar char="Ø"/>
            </a:pPr>
            <a:r>
              <a:rPr lang="en-US" sz="2400" dirty="0" smtClean="0"/>
              <a:t>Administered by Rural Housing Services (RHS).</a:t>
            </a:r>
          </a:p>
          <a:p>
            <a:pPr marL="285750" indent="-285750">
              <a:buFont typeface="Wingdings" panose="05000000000000000000" pitchFamily="2" charset="2"/>
              <a:buChar char="Ø"/>
            </a:pPr>
            <a:endParaRPr lang="en-US" sz="2400" dirty="0"/>
          </a:p>
          <a:p>
            <a:pPr marL="285750" indent="-285750">
              <a:buFont typeface="Wingdings" panose="05000000000000000000" pitchFamily="2" charset="2"/>
              <a:buChar char="Ø"/>
            </a:pPr>
            <a:r>
              <a:rPr lang="en-US" sz="2400" dirty="0" smtClean="0"/>
              <a:t>Addresses the need for affordable single-family or multi-family housing in rural areas.</a:t>
            </a:r>
          </a:p>
          <a:p>
            <a:pPr marL="285750" indent="-285750">
              <a:buFont typeface="Wingdings" panose="05000000000000000000" pitchFamily="2" charset="2"/>
              <a:buChar char="Ø"/>
            </a:pPr>
            <a:endParaRPr lang="en-US" sz="2400" dirty="0"/>
          </a:p>
          <a:p>
            <a:pPr marL="285750" indent="-285750">
              <a:buFont typeface="Wingdings" panose="05000000000000000000" pitchFamily="2" charset="2"/>
              <a:buChar char="Ø"/>
            </a:pPr>
            <a:r>
              <a:rPr lang="en-US" sz="2400" dirty="0" smtClean="0"/>
              <a:t>Provides competitive mortgage loans for rental housing for very low, low, and moderate income families; the elderly and persons with disabilities.</a:t>
            </a:r>
          </a:p>
          <a:p>
            <a:pPr marL="285750" indent="-285750">
              <a:buFont typeface="Wingdings" panose="05000000000000000000" pitchFamily="2" charset="2"/>
              <a:buChar char="Ø"/>
            </a:pPr>
            <a:endParaRPr lang="en-US" sz="2400" dirty="0"/>
          </a:p>
          <a:p>
            <a:pPr marL="285750" indent="-285750">
              <a:buFont typeface="Wingdings" panose="05000000000000000000" pitchFamily="2" charset="2"/>
              <a:buChar char="Ø"/>
            </a:pPr>
            <a:r>
              <a:rPr lang="en-US" sz="2400" dirty="0" smtClean="0"/>
              <a:t>Section 515 loans are up to thirty (30) years and an effective interest rate of 1 percent (1%) amortized over 50 years.</a:t>
            </a:r>
          </a:p>
          <a:p>
            <a:pPr marL="285750" indent="-285750">
              <a:buFont typeface="Wingdings" panose="05000000000000000000" pitchFamily="2" charset="2"/>
              <a:buChar char="Ø"/>
            </a:pPr>
            <a:endParaRPr lang="en-US" sz="2400" dirty="0"/>
          </a:p>
          <a:p>
            <a:pPr marL="285750" indent="-285750">
              <a:buFont typeface="Wingdings" panose="05000000000000000000" pitchFamily="2" charset="2"/>
              <a:buChar char="Ø"/>
            </a:pPr>
            <a:r>
              <a:rPr lang="en-US" sz="2400" dirty="0" smtClean="0"/>
              <a:t>The 1% interest rate subsidy is one of the inducements used to encourage investors to provide Section 515 housing.</a:t>
            </a:r>
          </a:p>
        </p:txBody>
      </p:sp>
    </p:spTree>
    <p:extLst>
      <p:ext uri="{BB962C8B-B14F-4D97-AF65-F5344CB8AC3E}">
        <p14:creationId xmlns:p14="http://schemas.microsoft.com/office/powerpoint/2010/main" val="25634182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86430" y="0"/>
            <a:ext cx="10605570" cy="6340197"/>
          </a:xfrm>
          <a:prstGeom prst="rect">
            <a:avLst/>
          </a:prstGeom>
          <a:noFill/>
        </p:spPr>
        <p:txBody>
          <a:bodyPr wrap="square" rtlCol="0">
            <a:spAutoFit/>
          </a:bodyPr>
          <a:lstStyle/>
          <a:p>
            <a:pPr algn="ctr"/>
            <a:r>
              <a:rPr lang="en-US" sz="4000" b="1" u="sng" dirty="0" smtClean="0"/>
              <a:t>Purpose for this workshop on </a:t>
            </a:r>
          </a:p>
          <a:p>
            <a:pPr algn="ctr"/>
            <a:r>
              <a:rPr lang="en-US" sz="4000" b="1" u="sng" dirty="0" smtClean="0"/>
              <a:t>Subsidized Housing (Affordable Housing)</a:t>
            </a:r>
          </a:p>
          <a:p>
            <a:endParaRPr lang="en-US" dirty="0"/>
          </a:p>
          <a:p>
            <a:pPr marL="285750" indent="-285750">
              <a:buFont typeface="Wingdings" panose="05000000000000000000" pitchFamily="2" charset="2"/>
              <a:buChar char="Ø"/>
            </a:pPr>
            <a:r>
              <a:rPr lang="en-US" sz="2800" dirty="0" smtClean="0"/>
              <a:t>For the past 10-15 years valuation of subsidized housing has become an issue, not only in Kentucky but nationwide.</a:t>
            </a:r>
          </a:p>
          <a:p>
            <a:pPr marL="285750" indent="-285750">
              <a:buFont typeface="Wingdings" panose="05000000000000000000" pitchFamily="2" charset="2"/>
              <a:buChar char="Ø"/>
            </a:pPr>
            <a:endParaRPr lang="en-US" sz="2800" dirty="0"/>
          </a:p>
          <a:p>
            <a:pPr marL="285750" indent="-285750">
              <a:buFont typeface="Wingdings" panose="05000000000000000000" pitchFamily="2" charset="2"/>
              <a:buChar char="Ø"/>
            </a:pPr>
            <a:r>
              <a:rPr lang="en-US" sz="2800" dirty="0" smtClean="0"/>
              <a:t>In Kentucky we have no statutory guidance on how to value this type of property other than fair cash value.</a:t>
            </a:r>
          </a:p>
          <a:p>
            <a:pPr marL="285750" indent="-285750">
              <a:buFont typeface="Wingdings" panose="05000000000000000000" pitchFamily="2" charset="2"/>
              <a:buChar char="Ø"/>
            </a:pPr>
            <a:endParaRPr lang="en-US" sz="2800" dirty="0"/>
          </a:p>
          <a:p>
            <a:pPr marL="285750" indent="-285750">
              <a:buFont typeface="Wingdings" panose="05000000000000000000" pitchFamily="2" charset="2"/>
              <a:buChar char="Ø"/>
            </a:pPr>
            <a:r>
              <a:rPr lang="en-US" sz="2800" dirty="0" smtClean="0"/>
              <a:t>Several appeals have been brought before the old KBTA and KCC (now again KBTA) with different results.</a:t>
            </a:r>
          </a:p>
          <a:p>
            <a:pPr marL="285750" indent="-285750">
              <a:buFont typeface="Wingdings" panose="05000000000000000000" pitchFamily="2" charset="2"/>
              <a:buChar char="Ø"/>
            </a:pPr>
            <a:endParaRPr lang="en-US" sz="2800" dirty="0"/>
          </a:p>
          <a:p>
            <a:pPr marL="285750" indent="-285750">
              <a:buFont typeface="Wingdings" panose="05000000000000000000" pitchFamily="2" charset="2"/>
              <a:buChar char="Ø"/>
            </a:pPr>
            <a:r>
              <a:rPr lang="en-US" sz="2800" dirty="0" smtClean="0"/>
              <a:t>No appeal has gone to Court of Appeals or higher court yet with state presence on this issue.</a:t>
            </a:r>
            <a:endParaRPr lang="en-US" sz="2800" dirty="0"/>
          </a:p>
        </p:txBody>
      </p:sp>
    </p:spTree>
    <p:extLst>
      <p:ext uri="{BB962C8B-B14F-4D97-AF65-F5344CB8AC3E}">
        <p14:creationId xmlns:p14="http://schemas.microsoft.com/office/powerpoint/2010/main" val="28426325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53378" y="0"/>
            <a:ext cx="10638622" cy="5293757"/>
          </a:xfrm>
          <a:prstGeom prst="rect">
            <a:avLst/>
          </a:prstGeom>
          <a:noFill/>
        </p:spPr>
        <p:txBody>
          <a:bodyPr wrap="square" rtlCol="0">
            <a:spAutoFit/>
          </a:bodyPr>
          <a:lstStyle/>
          <a:p>
            <a:pPr algn="ctr"/>
            <a:r>
              <a:rPr lang="en-US" sz="4800" b="1" u="sng" dirty="0" smtClean="0"/>
              <a:t>Section 515 Program (Continued)</a:t>
            </a:r>
          </a:p>
          <a:p>
            <a:endParaRPr lang="en-US" dirty="0" smtClean="0"/>
          </a:p>
          <a:p>
            <a:pPr marL="285750" indent="-285750">
              <a:buFont typeface="Wingdings" panose="05000000000000000000" pitchFamily="2" charset="2"/>
              <a:buChar char="Ø"/>
            </a:pPr>
            <a:r>
              <a:rPr lang="en-US" sz="2400" dirty="0" smtClean="0"/>
              <a:t>Developer is required to make a 5% initial investment.</a:t>
            </a:r>
          </a:p>
          <a:p>
            <a:pPr marL="285750" indent="-285750">
              <a:buFont typeface="Wingdings" panose="05000000000000000000" pitchFamily="2" charset="2"/>
              <a:buChar char="Ø"/>
            </a:pPr>
            <a:endParaRPr lang="en-US" sz="2400" dirty="0"/>
          </a:p>
          <a:p>
            <a:pPr marL="285750" indent="-285750">
              <a:buFont typeface="Wingdings" panose="05000000000000000000" pitchFamily="2" charset="2"/>
              <a:buChar char="Ø"/>
            </a:pPr>
            <a:r>
              <a:rPr lang="en-US" sz="2400" dirty="0" smtClean="0"/>
              <a:t>The </a:t>
            </a:r>
            <a:r>
              <a:rPr lang="en-US" sz="2400" dirty="0" smtClean="0"/>
              <a:t>for-profit </a:t>
            </a:r>
            <a:r>
              <a:rPr lang="en-US" sz="2400" dirty="0" smtClean="0"/>
              <a:t>investor can only receive 8% return on his investment.</a:t>
            </a:r>
          </a:p>
          <a:p>
            <a:pPr marL="285750" indent="-285750">
              <a:buFont typeface="Wingdings" panose="05000000000000000000" pitchFamily="2" charset="2"/>
              <a:buChar char="Ø"/>
            </a:pPr>
            <a:endParaRPr lang="en-US" sz="2400" dirty="0"/>
          </a:p>
          <a:p>
            <a:pPr marL="285750" indent="-285750">
              <a:buFont typeface="Wingdings" panose="05000000000000000000" pitchFamily="2" charset="2"/>
              <a:buChar char="Ø"/>
            </a:pPr>
            <a:r>
              <a:rPr lang="en-US" sz="2400" dirty="0" smtClean="0"/>
              <a:t>Mortgage stays with </a:t>
            </a:r>
            <a:r>
              <a:rPr lang="en-US" sz="2400" dirty="0" smtClean="0"/>
              <a:t>property.</a:t>
            </a:r>
            <a:endParaRPr lang="en-US" sz="2400" dirty="0" smtClean="0"/>
          </a:p>
          <a:p>
            <a:pPr lvl="1"/>
            <a:endParaRPr lang="en-US" sz="2400" dirty="0"/>
          </a:p>
          <a:p>
            <a:pPr marL="285750" indent="-285750">
              <a:buFont typeface="Wingdings" panose="05000000000000000000" pitchFamily="2" charset="2"/>
              <a:buChar char="Ø"/>
            </a:pPr>
            <a:r>
              <a:rPr lang="en-US" sz="2800" b="1" dirty="0" smtClean="0"/>
              <a:t>Should this interest credit subsidy be considered in valuation of market values?</a:t>
            </a:r>
          </a:p>
          <a:p>
            <a:pPr marL="682625" indent="-396875">
              <a:buFont typeface="Wingdings" panose="05000000000000000000" pitchFamily="2" charset="2"/>
              <a:buChar char="Ø"/>
            </a:pPr>
            <a:r>
              <a:rPr lang="en-US" sz="2400" i="1" dirty="0" smtClean="0"/>
              <a:t>According to the Federal Mortgage Housing Authority (1990) “Subsidies may provide additional value for the project, … To have an accurate appraisal, the value of subsidy must be measured and reflected in the appraisal.”</a:t>
            </a:r>
          </a:p>
        </p:txBody>
      </p:sp>
    </p:spTree>
    <p:extLst>
      <p:ext uri="{BB962C8B-B14F-4D97-AF65-F5344CB8AC3E}">
        <p14:creationId xmlns:p14="http://schemas.microsoft.com/office/powerpoint/2010/main" val="27058922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97447" y="0"/>
            <a:ext cx="10594554" cy="6186309"/>
          </a:xfrm>
          <a:prstGeom prst="rect">
            <a:avLst/>
          </a:prstGeom>
          <a:noFill/>
        </p:spPr>
        <p:txBody>
          <a:bodyPr wrap="square" rtlCol="0">
            <a:spAutoFit/>
          </a:bodyPr>
          <a:lstStyle/>
          <a:p>
            <a:pPr algn="ctr"/>
            <a:r>
              <a:rPr lang="en-US" sz="4400" b="1" u="sng" dirty="0" smtClean="0"/>
              <a:t>Home Investment Partnership Program</a:t>
            </a:r>
          </a:p>
          <a:p>
            <a:endParaRPr lang="en-US" dirty="0"/>
          </a:p>
          <a:p>
            <a:pPr marL="285750" indent="-285750">
              <a:buFont typeface="Wingdings" panose="05000000000000000000" pitchFamily="2" charset="2"/>
              <a:buChar char="Ø"/>
            </a:pPr>
            <a:r>
              <a:rPr lang="en-US" sz="2200" dirty="0" smtClean="0"/>
              <a:t>Federal block grant program that provides funding to states and localities that they can use exclusively for affordable housing to low income families.</a:t>
            </a:r>
          </a:p>
          <a:p>
            <a:pPr marL="285750" indent="-285750">
              <a:buFont typeface="Wingdings" panose="05000000000000000000" pitchFamily="2" charset="2"/>
              <a:buChar char="Ø"/>
            </a:pPr>
            <a:endParaRPr lang="en-US" sz="1600" dirty="0"/>
          </a:p>
          <a:p>
            <a:pPr marL="285750" indent="-285750">
              <a:buFont typeface="Wingdings" panose="05000000000000000000" pitchFamily="2" charset="2"/>
              <a:buChar char="Ø"/>
            </a:pPr>
            <a:r>
              <a:rPr lang="en-US" sz="2200" dirty="0" smtClean="0"/>
              <a:t>Based upon a formula HUD annually distributes this funding to states and certain localities.</a:t>
            </a:r>
          </a:p>
          <a:p>
            <a:pPr marL="682625" indent="-341313">
              <a:buFont typeface="Wingdings" panose="05000000000000000000" pitchFamily="2" charset="2"/>
              <a:buChar char="Ø"/>
            </a:pPr>
            <a:r>
              <a:rPr lang="en-US" sz="2200" dirty="0" smtClean="0"/>
              <a:t>40% to states</a:t>
            </a:r>
          </a:p>
          <a:p>
            <a:pPr marL="682625" indent="-341313">
              <a:buFont typeface="Wingdings" panose="05000000000000000000" pitchFamily="2" charset="2"/>
              <a:buChar char="Ø"/>
            </a:pPr>
            <a:r>
              <a:rPr lang="en-US" sz="2200" dirty="0" smtClean="0"/>
              <a:t>60% to localities</a:t>
            </a:r>
          </a:p>
          <a:p>
            <a:pPr marL="285750" indent="-285750">
              <a:buFont typeface="Wingdings" panose="05000000000000000000" pitchFamily="2" charset="2"/>
              <a:buChar char="Ø"/>
            </a:pPr>
            <a:endParaRPr lang="en-US" sz="1600" dirty="0"/>
          </a:p>
          <a:p>
            <a:pPr marL="285750" indent="-285750">
              <a:buFont typeface="Wingdings" panose="05000000000000000000" pitchFamily="2" charset="2"/>
              <a:buChar char="Ø"/>
            </a:pPr>
            <a:r>
              <a:rPr lang="en-US" sz="2200" dirty="0" smtClean="0"/>
              <a:t>State and localities must become participating jurisdictions and must put up 25% permanent contribution to affordable housing.</a:t>
            </a:r>
          </a:p>
          <a:p>
            <a:pPr marL="285750" indent="-285750">
              <a:buFont typeface="Wingdings" panose="05000000000000000000" pitchFamily="2" charset="2"/>
              <a:buChar char="Ø"/>
            </a:pPr>
            <a:endParaRPr lang="en-US" sz="1600" dirty="0"/>
          </a:p>
          <a:p>
            <a:pPr marL="285750" indent="-285750">
              <a:buFont typeface="Wingdings" panose="05000000000000000000" pitchFamily="2" charset="2"/>
              <a:buChar char="Ø"/>
            </a:pPr>
            <a:r>
              <a:rPr lang="en-US" sz="2200" dirty="0" smtClean="0"/>
              <a:t>Four categories of home funds can be used for:</a:t>
            </a:r>
          </a:p>
          <a:p>
            <a:pPr marL="573088" indent="-287338">
              <a:buFont typeface="Wingdings" panose="05000000000000000000" pitchFamily="2" charset="2"/>
              <a:buChar char="Ø"/>
            </a:pPr>
            <a:r>
              <a:rPr lang="en-US" sz="2200" dirty="0" smtClean="0"/>
              <a:t>Rehabilitation of owner occupied housing</a:t>
            </a:r>
          </a:p>
          <a:p>
            <a:pPr marL="573088" indent="-287338">
              <a:buFont typeface="Wingdings" panose="05000000000000000000" pitchFamily="2" charset="2"/>
              <a:buChar char="Ø"/>
            </a:pPr>
            <a:r>
              <a:rPr lang="en-US" sz="2200" dirty="0" smtClean="0"/>
              <a:t>Assistance to homebuyers</a:t>
            </a:r>
          </a:p>
          <a:p>
            <a:pPr marL="573088" indent="-287338">
              <a:buFont typeface="Wingdings" panose="05000000000000000000" pitchFamily="2" charset="2"/>
              <a:buChar char="Ø"/>
            </a:pPr>
            <a:r>
              <a:rPr lang="en-US" sz="2200" dirty="0" smtClean="0"/>
              <a:t>Acquisition, rehabilitation, or construction of rental housing</a:t>
            </a:r>
          </a:p>
          <a:p>
            <a:pPr marL="573088" indent="-287338">
              <a:buFont typeface="Wingdings" panose="05000000000000000000" pitchFamily="2" charset="2"/>
              <a:buChar char="Ø"/>
            </a:pPr>
            <a:r>
              <a:rPr lang="en-US" sz="2200" dirty="0" smtClean="0"/>
              <a:t>Tenant based rental assistance</a:t>
            </a:r>
            <a:endParaRPr lang="en-US" sz="2200" dirty="0"/>
          </a:p>
        </p:txBody>
      </p:sp>
    </p:spTree>
    <p:extLst>
      <p:ext uri="{BB962C8B-B14F-4D97-AF65-F5344CB8AC3E}">
        <p14:creationId xmlns:p14="http://schemas.microsoft.com/office/powerpoint/2010/main" val="42574271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1345" y="0"/>
            <a:ext cx="10660655" cy="4339650"/>
          </a:xfrm>
          <a:prstGeom prst="rect">
            <a:avLst/>
          </a:prstGeom>
          <a:noFill/>
        </p:spPr>
        <p:txBody>
          <a:bodyPr wrap="square" rtlCol="0">
            <a:spAutoFit/>
          </a:bodyPr>
          <a:lstStyle/>
          <a:p>
            <a:pPr algn="ctr"/>
            <a:r>
              <a:rPr lang="en-US" sz="5400" dirty="0" smtClean="0"/>
              <a:t>How Do I Find Types of Affordable Housing In My County?</a:t>
            </a:r>
          </a:p>
          <a:p>
            <a:endParaRPr lang="en-US" sz="6600" dirty="0" smtClean="0"/>
          </a:p>
          <a:p>
            <a:endParaRPr lang="en-US" sz="6600" dirty="0"/>
          </a:p>
          <a:p>
            <a:pPr marL="857250" indent="-857250">
              <a:buFont typeface="Wingdings" panose="05000000000000000000" pitchFamily="2" charset="2"/>
              <a:buChar char="Ø"/>
            </a:pPr>
            <a:r>
              <a:rPr lang="en-US" sz="3600" dirty="0" smtClean="0"/>
              <a:t>Google Affordable Housing in _______ County Ky.</a:t>
            </a:r>
            <a:endParaRPr lang="en-US" sz="3600" dirty="0"/>
          </a:p>
        </p:txBody>
      </p:sp>
    </p:spTree>
    <p:extLst>
      <p:ext uri="{BB962C8B-B14F-4D97-AF65-F5344CB8AC3E}">
        <p14:creationId xmlns:p14="http://schemas.microsoft.com/office/powerpoint/2010/main" val="7963702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3030" y="-1"/>
            <a:ext cx="9558969" cy="6858001"/>
          </a:xfrm>
          <a:prstGeom prst="rect">
            <a:avLst/>
          </a:prstGeom>
        </p:spPr>
      </p:pic>
    </p:spTree>
    <p:extLst>
      <p:ext uri="{BB962C8B-B14F-4D97-AF65-F5344CB8AC3E}">
        <p14:creationId xmlns:p14="http://schemas.microsoft.com/office/powerpoint/2010/main" val="21720586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85792" y="0"/>
            <a:ext cx="9206208" cy="6798838"/>
          </a:xfrm>
          <a:prstGeom prst="rect">
            <a:avLst/>
          </a:prstGeom>
        </p:spPr>
      </p:pic>
    </p:spTree>
    <p:extLst>
      <p:ext uri="{BB962C8B-B14F-4D97-AF65-F5344CB8AC3E}">
        <p14:creationId xmlns:p14="http://schemas.microsoft.com/office/powerpoint/2010/main" val="22022977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17572" y="0"/>
            <a:ext cx="7367016" cy="1630680"/>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17714"/>
          <a:stretch/>
        </p:blipFill>
        <p:spPr>
          <a:xfrm>
            <a:off x="3117572" y="1630680"/>
            <a:ext cx="7367016" cy="5227320"/>
          </a:xfrm>
          <a:prstGeom prst="rect">
            <a:avLst/>
          </a:prstGeom>
        </p:spPr>
      </p:pic>
    </p:spTree>
    <p:extLst>
      <p:ext uri="{BB962C8B-B14F-4D97-AF65-F5344CB8AC3E}">
        <p14:creationId xmlns:p14="http://schemas.microsoft.com/office/powerpoint/2010/main" val="10922632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8804" y="0"/>
            <a:ext cx="8355349" cy="6858000"/>
          </a:xfrm>
          <a:prstGeom prst="rect">
            <a:avLst/>
          </a:prstGeom>
        </p:spPr>
      </p:pic>
    </p:spTree>
    <p:extLst>
      <p:ext uri="{BB962C8B-B14F-4D97-AF65-F5344CB8AC3E}">
        <p14:creationId xmlns:p14="http://schemas.microsoft.com/office/powerpoint/2010/main" val="41110650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04737" y="0"/>
            <a:ext cx="8267214" cy="6858000"/>
          </a:xfrm>
          <a:prstGeom prst="rect">
            <a:avLst/>
          </a:prstGeom>
        </p:spPr>
      </p:pic>
    </p:spTree>
    <p:extLst>
      <p:ext uri="{BB962C8B-B14F-4D97-AF65-F5344CB8AC3E}">
        <p14:creationId xmlns:p14="http://schemas.microsoft.com/office/powerpoint/2010/main" val="4543219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32699" y="0"/>
            <a:ext cx="5326602" cy="6858000"/>
          </a:xfrm>
          <a:prstGeom prst="rect">
            <a:avLst/>
          </a:prstGeom>
        </p:spPr>
      </p:pic>
    </p:spTree>
    <p:extLst>
      <p:ext uri="{BB962C8B-B14F-4D97-AF65-F5344CB8AC3E}">
        <p14:creationId xmlns:p14="http://schemas.microsoft.com/office/powerpoint/2010/main" val="1115732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31363" y="0"/>
            <a:ext cx="9576174" cy="6560820"/>
          </a:xfrm>
          <a:prstGeom prst="rect">
            <a:avLst/>
          </a:prstGeom>
        </p:spPr>
      </p:pic>
    </p:spTree>
    <p:extLst>
      <p:ext uri="{BB962C8B-B14F-4D97-AF65-F5344CB8AC3E}">
        <p14:creationId xmlns:p14="http://schemas.microsoft.com/office/powerpoint/2010/main" val="3682903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75412" y="176270"/>
            <a:ext cx="10616588" cy="5262979"/>
          </a:xfrm>
          <a:prstGeom prst="rect">
            <a:avLst/>
          </a:prstGeom>
          <a:noFill/>
        </p:spPr>
        <p:txBody>
          <a:bodyPr wrap="square" rtlCol="0">
            <a:spAutoFit/>
          </a:bodyPr>
          <a:lstStyle/>
          <a:p>
            <a:pPr marL="285750" indent="-285750">
              <a:buFont typeface="Wingdings" panose="05000000000000000000" pitchFamily="2" charset="2"/>
              <a:buChar char="Ø"/>
            </a:pPr>
            <a:r>
              <a:rPr lang="en-US" sz="2800" dirty="0" smtClean="0"/>
              <a:t>Most court cases nationwide say the income approach is the appropriate method to use on this type of property.</a:t>
            </a:r>
          </a:p>
          <a:p>
            <a:pPr marL="285750" indent="-285750">
              <a:buFont typeface="Wingdings" panose="05000000000000000000" pitchFamily="2" charset="2"/>
              <a:buChar char="Ø"/>
            </a:pPr>
            <a:endParaRPr lang="en-US" sz="2800" dirty="0"/>
          </a:p>
          <a:p>
            <a:pPr marL="285750" indent="-285750">
              <a:buFont typeface="Wingdings" panose="05000000000000000000" pitchFamily="2" charset="2"/>
              <a:buChar char="Ø"/>
            </a:pPr>
            <a:r>
              <a:rPr lang="en-US" sz="2800" dirty="0" smtClean="0"/>
              <a:t>Most of you use the cost or sales approach because you do not have access to the income data until there is an appeal.</a:t>
            </a:r>
          </a:p>
          <a:p>
            <a:pPr marL="285750" indent="-285750">
              <a:buFont typeface="Wingdings" panose="05000000000000000000" pitchFamily="2" charset="2"/>
              <a:buChar char="Ø"/>
            </a:pPr>
            <a:endParaRPr lang="en-US" sz="2800" dirty="0"/>
          </a:p>
          <a:p>
            <a:pPr marL="285750" indent="-285750">
              <a:buFont typeface="Wingdings" panose="05000000000000000000" pitchFamily="2" charset="2"/>
              <a:buChar char="Ø"/>
            </a:pPr>
            <a:r>
              <a:rPr lang="en-US" sz="2800" dirty="0" smtClean="0"/>
              <a:t>Reason for this workshop is to familiarize you with the different types of affordable housing and how they are set up so you can ask questions when approached by owners of such property if there is an appeal.</a:t>
            </a:r>
          </a:p>
          <a:p>
            <a:pPr marL="285750" indent="-285750">
              <a:buFont typeface="Wingdings" panose="05000000000000000000" pitchFamily="2" charset="2"/>
              <a:buChar char="Ø"/>
            </a:pPr>
            <a:endParaRPr lang="en-US" sz="2800" dirty="0"/>
          </a:p>
          <a:p>
            <a:pPr marL="285750" indent="-285750">
              <a:buFont typeface="Wingdings" panose="05000000000000000000" pitchFamily="2" charset="2"/>
              <a:buChar char="Ø"/>
            </a:pPr>
            <a:r>
              <a:rPr lang="en-US" sz="2800" dirty="0" smtClean="0"/>
              <a:t>Future workshops will be held on valuation.</a:t>
            </a:r>
            <a:endParaRPr lang="en-US" sz="2800" dirty="0"/>
          </a:p>
        </p:txBody>
      </p:sp>
    </p:spTree>
    <p:extLst>
      <p:ext uri="{BB962C8B-B14F-4D97-AF65-F5344CB8AC3E}">
        <p14:creationId xmlns:p14="http://schemas.microsoft.com/office/powerpoint/2010/main" val="16956682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30571" y="0"/>
            <a:ext cx="8231212" cy="6858000"/>
          </a:xfrm>
          <a:prstGeom prst="rect">
            <a:avLst/>
          </a:prstGeom>
        </p:spPr>
      </p:pic>
    </p:spTree>
    <p:extLst>
      <p:ext uri="{BB962C8B-B14F-4D97-AF65-F5344CB8AC3E}">
        <p14:creationId xmlns:p14="http://schemas.microsoft.com/office/powerpoint/2010/main" val="1535306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8104" y="19940"/>
            <a:ext cx="9833896" cy="5916859"/>
          </a:xfrm>
          <a:prstGeom prst="rect">
            <a:avLst/>
          </a:prstGeom>
        </p:spPr>
      </p:pic>
    </p:spTree>
    <p:extLst>
      <p:ext uri="{BB962C8B-B14F-4D97-AF65-F5344CB8AC3E}">
        <p14:creationId xmlns:p14="http://schemas.microsoft.com/office/powerpoint/2010/main" val="1653999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3661"/>
          <a:stretch/>
        </p:blipFill>
        <p:spPr>
          <a:xfrm>
            <a:off x="2756914" y="0"/>
            <a:ext cx="9435086" cy="6037243"/>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24145" b="26293"/>
          <a:stretch/>
        </p:blipFill>
        <p:spPr>
          <a:xfrm>
            <a:off x="2756914" y="5954616"/>
            <a:ext cx="9435086" cy="903384"/>
          </a:xfrm>
          <a:prstGeom prst="rect">
            <a:avLst/>
          </a:prstGeom>
        </p:spPr>
      </p:pic>
    </p:spTree>
    <p:extLst>
      <p:ext uri="{BB962C8B-B14F-4D97-AF65-F5344CB8AC3E}">
        <p14:creationId xmlns:p14="http://schemas.microsoft.com/office/powerpoint/2010/main" val="8197068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0998" y="0"/>
            <a:ext cx="9364337" cy="6812280"/>
          </a:xfrm>
          <a:prstGeom prst="rect">
            <a:avLst/>
          </a:prstGeom>
        </p:spPr>
      </p:pic>
    </p:spTree>
    <p:extLst>
      <p:ext uri="{BB962C8B-B14F-4D97-AF65-F5344CB8AC3E}">
        <p14:creationId xmlns:p14="http://schemas.microsoft.com/office/powerpoint/2010/main" val="1042989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50834" y="0"/>
            <a:ext cx="10341166" cy="6278642"/>
          </a:xfrm>
          <a:prstGeom prst="rect">
            <a:avLst/>
          </a:prstGeom>
          <a:noFill/>
        </p:spPr>
        <p:txBody>
          <a:bodyPr wrap="square" rtlCol="0">
            <a:spAutoFit/>
          </a:bodyPr>
          <a:lstStyle/>
          <a:p>
            <a:pPr algn="ctr"/>
            <a:r>
              <a:rPr lang="en-US" sz="4800" b="1" u="sng" dirty="0" smtClean="0"/>
              <a:t>What is Subsidized Housing?</a:t>
            </a:r>
          </a:p>
          <a:p>
            <a:endParaRPr lang="en-US" dirty="0" smtClean="0"/>
          </a:p>
          <a:p>
            <a:pPr marL="285750" indent="-285750">
              <a:buFont typeface="Wingdings" panose="05000000000000000000" pitchFamily="2" charset="2"/>
              <a:buChar char="Ø"/>
            </a:pPr>
            <a:r>
              <a:rPr lang="en-US" sz="2800" dirty="0" smtClean="0"/>
              <a:t>A financial assistance program whereby the government pays a portion of rent for low-income individuals or families to alleviate their housing costs.</a:t>
            </a:r>
          </a:p>
          <a:p>
            <a:pPr marL="285750" indent="-285750">
              <a:buFont typeface="Wingdings" panose="05000000000000000000" pitchFamily="2" charset="2"/>
              <a:buChar char="Ø"/>
            </a:pPr>
            <a:endParaRPr lang="en-US" sz="2800" dirty="0"/>
          </a:p>
          <a:p>
            <a:pPr marL="285750" indent="-285750">
              <a:buFont typeface="Wingdings" panose="05000000000000000000" pitchFamily="2" charset="2"/>
              <a:buChar char="Ø"/>
            </a:pPr>
            <a:r>
              <a:rPr lang="en-US" sz="2800" dirty="0" smtClean="0"/>
              <a:t>Payment known as a subsidy.</a:t>
            </a:r>
          </a:p>
          <a:p>
            <a:pPr marL="285750" indent="-285750">
              <a:buFont typeface="Wingdings" panose="05000000000000000000" pitchFamily="2" charset="2"/>
              <a:buChar char="Ø"/>
            </a:pPr>
            <a:endParaRPr lang="en-US" sz="2800" dirty="0"/>
          </a:p>
          <a:p>
            <a:pPr marL="285750" indent="-285750">
              <a:buFont typeface="Wingdings" panose="05000000000000000000" pitchFamily="2" charset="2"/>
              <a:buChar char="Ø"/>
            </a:pPr>
            <a:r>
              <a:rPr lang="en-US" sz="2800" dirty="0" smtClean="0"/>
              <a:t>Sometimes referred to as “affordable housing”.</a:t>
            </a:r>
          </a:p>
          <a:p>
            <a:pPr marL="285750" indent="-285750">
              <a:buFont typeface="Wingdings" panose="05000000000000000000" pitchFamily="2" charset="2"/>
              <a:buChar char="Ø"/>
            </a:pPr>
            <a:endParaRPr lang="en-US" sz="2800" dirty="0"/>
          </a:p>
          <a:p>
            <a:pPr marL="285750" indent="-285750">
              <a:buFont typeface="Wingdings" panose="05000000000000000000" pitchFamily="2" charset="2"/>
              <a:buChar char="Ø"/>
            </a:pPr>
            <a:r>
              <a:rPr lang="en-US" sz="2800" dirty="0" smtClean="0"/>
              <a:t>In Kentucky there are three main types:</a:t>
            </a:r>
          </a:p>
          <a:p>
            <a:pPr marL="1200150" lvl="2" indent="-285750">
              <a:buFont typeface="Wingdings" panose="05000000000000000000" pitchFamily="2" charset="2"/>
              <a:buChar char="Ø"/>
            </a:pPr>
            <a:r>
              <a:rPr lang="en-US" sz="2800" dirty="0" smtClean="0"/>
              <a:t>Public Housing</a:t>
            </a:r>
          </a:p>
          <a:p>
            <a:pPr marL="1200150" lvl="2" indent="-285750">
              <a:buFont typeface="Wingdings" panose="05000000000000000000" pitchFamily="2" charset="2"/>
              <a:buChar char="Ø"/>
            </a:pPr>
            <a:r>
              <a:rPr lang="en-US" sz="2800" dirty="0" smtClean="0"/>
              <a:t>Co-operative Housing</a:t>
            </a:r>
          </a:p>
          <a:p>
            <a:pPr marL="1200150" lvl="2" indent="-285750">
              <a:buFont typeface="Wingdings" panose="05000000000000000000" pitchFamily="2" charset="2"/>
              <a:buChar char="Ø"/>
            </a:pPr>
            <a:r>
              <a:rPr lang="en-US" sz="2800" dirty="0" smtClean="0"/>
              <a:t>Section 8 Vouchers</a:t>
            </a:r>
            <a:endParaRPr lang="en-US" sz="2800" dirty="0"/>
          </a:p>
        </p:txBody>
      </p:sp>
    </p:spTree>
    <p:extLst>
      <p:ext uri="{BB962C8B-B14F-4D97-AF65-F5344CB8AC3E}">
        <p14:creationId xmlns:p14="http://schemas.microsoft.com/office/powerpoint/2010/main" val="16517592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64395" y="0"/>
            <a:ext cx="10627605" cy="5755422"/>
          </a:xfrm>
          <a:prstGeom prst="rect">
            <a:avLst/>
          </a:prstGeom>
          <a:noFill/>
        </p:spPr>
        <p:txBody>
          <a:bodyPr wrap="square" rtlCol="0">
            <a:spAutoFit/>
          </a:bodyPr>
          <a:lstStyle/>
          <a:p>
            <a:pPr algn="ctr"/>
            <a:r>
              <a:rPr lang="en-US" sz="4800" b="1" u="sng" dirty="0" smtClean="0"/>
              <a:t>Different Forms or Types of Subsidies</a:t>
            </a:r>
          </a:p>
          <a:p>
            <a:pPr algn="ctr"/>
            <a:endParaRPr lang="en-US" sz="3200" b="1" dirty="0"/>
          </a:p>
          <a:p>
            <a:pPr marL="804863" indent="-342900">
              <a:buFont typeface="Wingdings" panose="05000000000000000000" pitchFamily="2" charset="2"/>
              <a:buChar char="Ø"/>
            </a:pPr>
            <a:r>
              <a:rPr lang="en-US" sz="3200" dirty="0" smtClean="0"/>
              <a:t>Rent Subsidy (cash)</a:t>
            </a:r>
          </a:p>
          <a:p>
            <a:pPr marL="804863" indent="-342900">
              <a:buFont typeface="Wingdings" panose="05000000000000000000" pitchFamily="2" charset="2"/>
              <a:buChar char="Ø"/>
            </a:pPr>
            <a:endParaRPr lang="en-US" sz="3200" dirty="0"/>
          </a:p>
          <a:p>
            <a:pPr marL="804863" indent="-342900">
              <a:buFont typeface="Wingdings" panose="05000000000000000000" pitchFamily="2" charset="2"/>
              <a:buChar char="Ø"/>
            </a:pPr>
            <a:r>
              <a:rPr lang="en-US" sz="3200" dirty="0" smtClean="0"/>
              <a:t>LIHTC (Low Income Housing Tax Credits)</a:t>
            </a:r>
          </a:p>
          <a:p>
            <a:pPr marL="804863" indent="-342900">
              <a:buFont typeface="Wingdings" panose="05000000000000000000" pitchFamily="2" charset="2"/>
              <a:buChar char="Ø"/>
            </a:pPr>
            <a:endParaRPr lang="en-US" sz="3200" dirty="0"/>
          </a:p>
          <a:p>
            <a:pPr marL="804863" indent="-342900">
              <a:buFont typeface="Wingdings" panose="05000000000000000000" pitchFamily="2" charset="2"/>
              <a:buChar char="Ø"/>
            </a:pPr>
            <a:r>
              <a:rPr lang="en-US" sz="3200" dirty="0" smtClean="0"/>
              <a:t>Accelerated Depreciation on Improvements</a:t>
            </a:r>
          </a:p>
          <a:p>
            <a:pPr marL="804863" indent="-342900">
              <a:buFont typeface="Wingdings" panose="05000000000000000000" pitchFamily="2" charset="2"/>
              <a:buChar char="Ø"/>
            </a:pPr>
            <a:endParaRPr lang="en-US" sz="3200" dirty="0"/>
          </a:p>
          <a:p>
            <a:pPr marL="804863" indent="-342900">
              <a:buFont typeface="Wingdings" panose="05000000000000000000" pitchFamily="2" charset="2"/>
              <a:buChar char="Ø"/>
            </a:pPr>
            <a:r>
              <a:rPr lang="en-US" sz="3200" dirty="0" smtClean="0"/>
              <a:t>Interest Credit Subsidy (Low Interest Mortgage 1%)</a:t>
            </a:r>
          </a:p>
          <a:p>
            <a:pPr marL="804863" indent="-342900">
              <a:buFont typeface="Wingdings" panose="05000000000000000000" pitchFamily="2" charset="2"/>
              <a:buChar char="Ø"/>
            </a:pPr>
            <a:endParaRPr lang="en-US" sz="3200" dirty="0"/>
          </a:p>
          <a:p>
            <a:pPr marL="804863" indent="-342900">
              <a:buFont typeface="Wingdings" panose="05000000000000000000" pitchFamily="2" charset="2"/>
              <a:buChar char="Ø"/>
            </a:pPr>
            <a:r>
              <a:rPr lang="en-US" sz="3200" dirty="0" smtClean="0"/>
              <a:t>Home Funds</a:t>
            </a:r>
            <a:endParaRPr lang="en-US" sz="3200" dirty="0"/>
          </a:p>
        </p:txBody>
      </p:sp>
    </p:spTree>
    <p:extLst>
      <p:ext uri="{BB962C8B-B14F-4D97-AF65-F5344CB8AC3E}">
        <p14:creationId xmlns:p14="http://schemas.microsoft.com/office/powerpoint/2010/main" val="30530949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26257" y="0"/>
            <a:ext cx="10065744" cy="6924973"/>
          </a:xfrm>
          <a:prstGeom prst="rect">
            <a:avLst/>
          </a:prstGeom>
          <a:noFill/>
        </p:spPr>
        <p:txBody>
          <a:bodyPr wrap="square" rtlCol="0">
            <a:spAutoFit/>
          </a:bodyPr>
          <a:lstStyle/>
          <a:p>
            <a:pPr algn="ctr"/>
            <a:r>
              <a:rPr lang="en-US" sz="4800" b="1" u="sng" dirty="0" smtClean="0"/>
              <a:t>Different Types of Low Income </a:t>
            </a:r>
          </a:p>
          <a:p>
            <a:pPr algn="ctr"/>
            <a:r>
              <a:rPr lang="en-US" sz="4800" b="1" u="sng" dirty="0" smtClean="0"/>
              <a:t>Subsidized Projects</a:t>
            </a:r>
          </a:p>
          <a:p>
            <a:pPr algn="ctr"/>
            <a:endParaRPr lang="en-US" sz="1600" b="1" dirty="0"/>
          </a:p>
          <a:p>
            <a:pPr marL="1376363" indent="-461963">
              <a:buFont typeface="Wingdings" panose="05000000000000000000" pitchFamily="2" charset="2"/>
              <a:buChar char="Ø"/>
            </a:pPr>
            <a:r>
              <a:rPr lang="en-US" sz="2000" dirty="0" smtClean="0"/>
              <a:t>Public Housing</a:t>
            </a:r>
          </a:p>
          <a:p>
            <a:pPr marL="738188" indent="-285750">
              <a:buFont typeface="Wingdings" panose="05000000000000000000" pitchFamily="2" charset="2"/>
              <a:buChar char="Ø"/>
            </a:pPr>
            <a:endParaRPr lang="en-US" sz="1600" dirty="0"/>
          </a:p>
          <a:p>
            <a:pPr marL="1376363" indent="-461963">
              <a:buFont typeface="Wingdings" panose="05000000000000000000" pitchFamily="2" charset="2"/>
              <a:buChar char="Ø"/>
            </a:pPr>
            <a:r>
              <a:rPr lang="en-US" sz="2000" dirty="0" smtClean="0"/>
              <a:t>Section “8” Projects</a:t>
            </a:r>
          </a:p>
          <a:p>
            <a:pPr marL="1719263" lvl="1" indent="-342900">
              <a:buFont typeface="Wingdings" panose="05000000000000000000" pitchFamily="2" charset="2"/>
              <a:buChar char="Ø"/>
            </a:pPr>
            <a:r>
              <a:rPr lang="en-US" sz="2000" dirty="0" smtClean="0"/>
              <a:t>Housing Choice Vouchers (HCV)</a:t>
            </a:r>
          </a:p>
          <a:p>
            <a:pPr marL="1719263" lvl="1" indent="-342900">
              <a:buFont typeface="Wingdings" panose="05000000000000000000" pitchFamily="2" charset="2"/>
              <a:buChar char="Ø"/>
            </a:pPr>
            <a:r>
              <a:rPr lang="en-US" sz="2000" dirty="0" smtClean="0"/>
              <a:t>Project-Based Vouchers (PBV)</a:t>
            </a:r>
          </a:p>
          <a:p>
            <a:pPr marL="1719263" lvl="1" indent="-342900">
              <a:buFont typeface="Wingdings" panose="05000000000000000000" pitchFamily="2" charset="2"/>
              <a:buChar char="Ø"/>
            </a:pPr>
            <a:r>
              <a:rPr lang="en-US" sz="2000" dirty="0" smtClean="0"/>
              <a:t>Project-Based Rental Assistance (PBRA)</a:t>
            </a:r>
          </a:p>
          <a:p>
            <a:pPr marL="1719263" lvl="1" indent="-342900">
              <a:buFont typeface="Wingdings" panose="05000000000000000000" pitchFamily="2" charset="2"/>
              <a:buChar char="Ø"/>
            </a:pPr>
            <a:r>
              <a:rPr lang="en-US" sz="2000" dirty="0" smtClean="0"/>
              <a:t>Rental Assistance Demonstration Program (RAD)</a:t>
            </a:r>
          </a:p>
          <a:p>
            <a:pPr marL="1376363" lvl="1" indent="-461963">
              <a:buFont typeface="Wingdings" panose="05000000000000000000" pitchFamily="2" charset="2"/>
              <a:buChar char="Ø"/>
            </a:pPr>
            <a:endParaRPr lang="en-US" sz="1600" dirty="0"/>
          </a:p>
          <a:p>
            <a:pPr marL="1376363" lvl="1" indent="-461963">
              <a:buFont typeface="Wingdings" panose="05000000000000000000" pitchFamily="2" charset="2"/>
              <a:buChar char="Ø"/>
            </a:pPr>
            <a:r>
              <a:rPr lang="en-US" sz="2000" dirty="0" smtClean="0"/>
              <a:t>LIHTC Project (Section 42)</a:t>
            </a:r>
          </a:p>
          <a:p>
            <a:pPr marL="1376363" lvl="1" indent="-461963">
              <a:buFont typeface="Wingdings" panose="05000000000000000000" pitchFamily="2" charset="2"/>
              <a:buChar char="Ø"/>
            </a:pPr>
            <a:endParaRPr lang="en-US" sz="1600" dirty="0"/>
          </a:p>
          <a:p>
            <a:pPr marL="1376363" lvl="1" indent="-461963">
              <a:buFont typeface="Wingdings" panose="05000000000000000000" pitchFamily="2" charset="2"/>
              <a:buChar char="Ø"/>
            </a:pPr>
            <a:r>
              <a:rPr lang="en-US" sz="2000" dirty="0" smtClean="0"/>
              <a:t>Section 236 Projects</a:t>
            </a:r>
          </a:p>
          <a:p>
            <a:pPr marL="1376363" lvl="1" indent="-461963">
              <a:buFont typeface="Wingdings" panose="05000000000000000000" pitchFamily="2" charset="2"/>
              <a:buChar char="Ø"/>
            </a:pPr>
            <a:endParaRPr lang="en-US" sz="1600" dirty="0"/>
          </a:p>
          <a:p>
            <a:pPr marL="1376363" lvl="1" indent="-461963">
              <a:buFont typeface="Wingdings" panose="05000000000000000000" pitchFamily="2" charset="2"/>
              <a:buChar char="Ø"/>
            </a:pPr>
            <a:r>
              <a:rPr lang="en-US" sz="2000" dirty="0" smtClean="0"/>
              <a:t>Section 515 Projects</a:t>
            </a:r>
          </a:p>
          <a:p>
            <a:pPr marL="1376363" lvl="1" indent="-461963">
              <a:buFont typeface="Wingdings" panose="05000000000000000000" pitchFamily="2" charset="2"/>
              <a:buChar char="Ø"/>
            </a:pPr>
            <a:endParaRPr lang="en-US" sz="1600" dirty="0"/>
          </a:p>
          <a:p>
            <a:pPr marL="1376363" lvl="1" indent="-461963">
              <a:buFont typeface="Wingdings" panose="05000000000000000000" pitchFamily="2" charset="2"/>
              <a:buChar char="Ø"/>
            </a:pPr>
            <a:r>
              <a:rPr lang="en-US" sz="2000" dirty="0" smtClean="0"/>
              <a:t>Section 202 Projects</a:t>
            </a:r>
          </a:p>
          <a:p>
            <a:pPr marL="1376363" lvl="1" indent="-461963">
              <a:buFont typeface="Wingdings" panose="05000000000000000000" pitchFamily="2" charset="2"/>
              <a:buChar char="Ø"/>
            </a:pPr>
            <a:endParaRPr lang="en-US" sz="1600" dirty="0"/>
          </a:p>
          <a:p>
            <a:pPr marL="1376363" lvl="1" indent="-461963">
              <a:buFont typeface="Wingdings" panose="05000000000000000000" pitchFamily="2" charset="2"/>
              <a:buChar char="Ø"/>
            </a:pPr>
            <a:r>
              <a:rPr lang="en-US" sz="2000" dirty="0" smtClean="0"/>
              <a:t>Section 811 Projects</a:t>
            </a:r>
            <a:endParaRPr lang="en-US" sz="2000" dirty="0"/>
          </a:p>
        </p:txBody>
      </p:sp>
    </p:spTree>
    <p:extLst>
      <p:ext uri="{BB962C8B-B14F-4D97-AF65-F5344CB8AC3E}">
        <p14:creationId xmlns:p14="http://schemas.microsoft.com/office/powerpoint/2010/main" val="31276890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05070" y="0"/>
            <a:ext cx="10186930" cy="6278642"/>
          </a:xfrm>
          <a:prstGeom prst="rect">
            <a:avLst/>
          </a:prstGeom>
          <a:noFill/>
        </p:spPr>
        <p:txBody>
          <a:bodyPr wrap="square" rtlCol="0">
            <a:spAutoFit/>
          </a:bodyPr>
          <a:lstStyle/>
          <a:p>
            <a:pPr algn="ctr"/>
            <a:r>
              <a:rPr lang="en-US" sz="4800" b="1" u="sng" dirty="0" smtClean="0"/>
              <a:t>Public Housing</a:t>
            </a:r>
          </a:p>
          <a:p>
            <a:endParaRPr lang="en-US" dirty="0"/>
          </a:p>
          <a:p>
            <a:pPr marL="285750" indent="-285750">
              <a:buFont typeface="Wingdings" panose="05000000000000000000" pitchFamily="2" charset="2"/>
              <a:buChar char="Ø"/>
            </a:pPr>
            <a:r>
              <a:rPr lang="en-US" sz="2800" dirty="0" smtClean="0"/>
              <a:t>Projects are exempt from property taxation.</a:t>
            </a:r>
          </a:p>
          <a:p>
            <a:pPr marL="285750" indent="-285750">
              <a:buFont typeface="Wingdings" panose="05000000000000000000" pitchFamily="2" charset="2"/>
              <a:buChar char="Ø"/>
            </a:pPr>
            <a:endParaRPr lang="en-US" sz="2800" dirty="0"/>
          </a:p>
          <a:p>
            <a:pPr marL="285750" indent="-285750">
              <a:buFont typeface="Wingdings" panose="05000000000000000000" pitchFamily="2" charset="2"/>
              <a:buChar char="Ø"/>
            </a:pPr>
            <a:r>
              <a:rPr lang="en-US" sz="2800" dirty="0" smtClean="0"/>
              <a:t>Publicly owned and operated by a governmental unit (PHA).</a:t>
            </a:r>
          </a:p>
          <a:p>
            <a:pPr marL="285750" indent="-285750">
              <a:buFont typeface="Wingdings" panose="05000000000000000000" pitchFamily="2" charset="2"/>
              <a:buChar char="Ø"/>
            </a:pPr>
            <a:endParaRPr lang="en-US" sz="2800" dirty="0"/>
          </a:p>
          <a:p>
            <a:pPr marL="285750" indent="-285750">
              <a:buFont typeface="Wingdings" panose="05000000000000000000" pitchFamily="2" charset="2"/>
              <a:buChar char="Ø"/>
            </a:pPr>
            <a:r>
              <a:rPr lang="en-US" sz="2800" dirty="0" smtClean="0"/>
              <a:t>Managed for low and very low-income households by PHA.</a:t>
            </a:r>
          </a:p>
          <a:p>
            <a:pPr marL="285750" indent="-285750">
              <a:buFont typeface="Wingdings" panose="05000000000000000000" pitchFamily="2" charset="2"/>
              <a:buChar char="Ø"/>
            </a:pPr>
            <a:endParaRPr lang="en-US" sz="2800" dirty="0"/>
          </a:p>
          <a:p>
            <a:pPr marL="285750" indent="-285750">
              <a:buFont typeface="Wingdings" panose="05000000000000000000" pitchFamily="2" charset="2"/>
              <a:buChar char="Ø"/>
            </a:pPr>
            <a:r>
              <a:rPr lang="en-US" sz="2800" dirty="0" smtClean="0"/>
              <a:t>Most units are reserved for seniors or for people with all kinds of disabilities.</a:t>
            </a:r>
          </a:p>
          <a:p>
            <a:pPr marL="285750" indent="-285750">
              <a:buFont typeface="Wingdings" panose="05000000000000000000" pitchFamily="2" charset="2"/>
              <a:buChar char="Ø"/>
            </a:pPr>
            <a:endParaRPr lang="en-US" sz="2800" dirty="0"/>
          </a:p>
          <a:p>
            <a:pPr marL="285750" indent="-285750">
              <a:buFont typeface="Wingdings" panose="05000000000000000000" pitchFamily="2" charset="2"/>
              <a:buChar char="Ø"/>
            </a:pPr>
            <a:r>
              <a:rPr lang="en-US" sz="2800" dirty="0" smtClean="0"/>
              <a:t>Rent based on your income.</a:t>
            </a:r>
          </a:p>
          <a:p>
            <a:pPr marL="285750" indent="-285750">
              <a:buFont typeface="Wingdings" panose="05000000000000000000" pitchFamily="2" charset="2"/>
              <a:buChar char="Ø"/>
            </a:pPr>
            <a:endParaRPr lang="en-US" sz="2800" dirty="0"/>
          </a:p>
          <a:p>
            <a:pPr marL="285750" indent="-285750">
              <a:buFont typeface="Wingdings" panose="05000000000000000000" pitchFamily="2" charset="2"/>
              <a:buChar char="Ø"/>
            </a:pPr>
            <a:r>
              <a:rPr lang="en-US" sz="2800" dirty="0" smtClean="0"/>
              <a:t>Most units rent is 30% of family’s adjusted gross income.</a:t>
            </a:r>
            <a:endParaRPr lang="en-US" sz="2800" dirty="0"/>
          </a:p>
        </p:txBody>
      </p:sp>
    </p:spTree>
    <p:extLst>
      <p:ext uri="{BB962C8B-B14F-4D97-AF65-F5344CB8AC3E}">
        <p14:creationId xmlns:p14="http://schemas.microsoft.com/office/powerpoint/2010/main" val="30111633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97446" y="0"/>
            <a:ext cx="10594554" cy="5601533"/>
          </a:xfrm>
          <a:prstGeom prst="rect">
            <a:avLst/>
          </a:prstGeom>
          <a:noFill/>
        </p:spPr>
        <p:txBody>
          <a:bodyPr wrap="square" rtlCol="0">
            <a:spAutoFit/>
          </a:bodyPr>
          <a:lstStyle/>
          <a:p>
            <a:pPr algn="ctr"/>
            <a:r>
              <a:rPr lang="en-US" sz="4400" b="1" u="sng" dirty="0" smtClean="0"/>
              <a:t>What is Section “8”</a:t>
            </a:r>
          </a:p>
          <a:p>
            <a:endParaRPr lang="en-US" sz="1400" dirty="0"/>
          </a:p>
          <a:p>
            <a:pPr marL="342900" indent="-342900">
              <a:buAutoNum type="arabicPeriod"/>
            </a:pPr>
            <a:r>
              <a:rPr lang="en-US" sz="2400" dirty="0" smtClean="0"/>
              <a:t>A federal government program that allows private landlords to rent apartments and houses to qualified low income families, the </a:t>
            </a:r>
            <a:r>
              <a:rPr lang="en-US" sz="2400" dirty="0" smtClean="0"/>
              <a:t>elderly, </a:t>
            </a:r>
            <a:r>
              <a:rPr lang="en-US" sz="2400" dirty="0" smtClean="0"/>
              <a:t>and the disabled.</a:t>
            </a:r>
          </a:p>
          <a:p>
            <a:pPr marL="342900" indent="-342900">
              <a:buAutoNum type="arabicPeriod"/>
            </a:pPr>
            <a:endParaRPr lang="en-US" sz="1200" dirty="0"/>
          </a:p>
          <a:p>
            <a:pPr marL="342900" indent="-342900">
              <a:buAutoNum type="arabicPeriod"/>
            </a:pPr>
            <a:r>
              <a:rPr lang="en-US" sz="2400" dirty="0" smtClean="0"/>
              <a:t>A common name for the Housing Choice Voucher Program.</a:t>
            </a:r>
          </a:p>
          <a:p>
            <a:pPr marL="342900" indent="-342900">
              <a:buAutoNum type="arabicPeriod"/>
            </a:pPr>
            <a:endParaRPr lang="en-US" sz="1200" dirty="0"/>
          </a:p>
          <a:p>
            <a:pPr marL="682625" indent="-341313">
              <a:buFont typeface="Wingdings" panose="05000000000000000000" pitchFamily="2" charset="2"/>
              <a:buChar char="Ø"/>
            </a:pPr>
            <a:r>
              <a:rPr lang="en-US" sz="2400" dirty="0" smtClean="0"/>
              <a:t>Rent vouchers are issued to qualifying families.</a:t>
            </a:r>
          </a:p>
          <a:p>
            <a:pPr marL="682625" indent="-341313">
              <a:buFont typeface="Wingdings" panose="05000000000000000000" pitchFamily="2" charset="2"/>
              <a:buChar char="Ø"/>
            </a:pPr>
            <a:endParaRPr lang="en-US" sz="1200" dirty="0" smtClean="0"/>
          </a:p>
          <a:p>
            <a:pPr marL="682625" indent="-341313">
              <a:buFont typeface="Wingdings" panose="05000000000000000000" pitchFamily="2" charset="2"/>
              <a:buChar char="Ø"/>
            </a:pPr>
            <a:r>
              <a:rPr lang="en-US" sz="2400" dirty="0" smtClean="0"/>
              <a:t>In 2018, upwards of 5 million people across the country used a voucher to pay their rent.</a:t>
            </a:r>
          </a:p>
          <a:p>
            <a:pPr marL="682625" indent="-341313">
              <a:buFont typeface="Wingdings" panose="05000000000000000000" pitchFamily="2" charset="2"/>
              <a:buChar char="Ø"/>
            </a:pPr>
            <a:endParaRPr lang="en-US" sz="2400" dirty="0"/>
          </a:p>
          <a:p>
            <a:pPr marL="682625" indent="-341313">
              <a:buFont typeface="Wingdings" panose="05000000000000000000" pitchFamily="2" charset="2"/>
              <a:buChar char="Ø"/>
            </a:pPr>
            <a:r>
              <a:rPr lang="en-US" sz="2400" dirty="0" smtClean="0"/>
              <a:t>Upon acceptance of vouchers, private owners receive from the government the difference between </a:t>
            </a:r>
            <a:r>
              <a:rPr lang="en-US" sz="2400" u="sng" dirty="0" smtClean="0"/>
              <a:t>contract rent </a:t>
            </a:r>
            <a:r>
              <a:rPr lang="en-US" sz="2400" dirty="0" smtClean="0"/>
              <a:t>and what the tenant can pay.</a:t>
            </a:r>
          </a:p>
          <a:p>
            <a:pPr marL="682625" indent="-341313">
              <a:buFont typeface="Wingdings" panose="05000000000000000000" pitchFamily="2" charset="2"/>
              <a:buChar char="Ø"/>
            </a:pPr>
            <a:endParaRPr lang="en-US" sz="1200" dirty="0"/>
          </a:p>
          <a:p>
            <a:pPr marL="682625" indent="-341313">
              <a:buFont typeface="Wingdings" panose="05000000000000000000" pitchFamily="2" charset="2"/>
              <a:buChar char="Ø"/>
            </a:pPr>
            <a:r>
              <a:rPr lang="en-US" sz="2400" dirty="0" smtClean="0"/>
              <a:t>HAP contract</a:t>
            </a:r>
            <a:endParaRPr lang="en-US" dirty="0" smtClean="0"/>
          </a:p>
        </p:txBody>
      </p:sp>
      <p:sp>
        <p:nvSpPr>
          <p:cNvPr id="3" name="TextBox 2"/>
          <p:cNvSpPr txBox="1"/>
          <p:nvPr/>
        </p:nvSpPr>
        <p:spPr>
          <a:xfrm>
            <a:off x="3153925" y="5591057"/>
            <a:ext cx="1586428" cy="1200329"/>
          </a:xfrm>
          <a:prstGeom prst="rect">
            <a:avLst/>
          </a:prstGeom>
          <a:noFill/>
        </p:spPr>
        <p:txBody>
          <a:bodyPr wrap="square" rtlCol="0">
            <a:spAutoFit/>
          </a:bodyPr>
          <a:lstStyle/>
          <a:p>
            <a:pPr algn="ctr"/>
            <a:r>
              <a:rPr lang="en-US" sz="2400" dirty="0" smtClean="0"/>
              <a:t>Tenant Rent to Owner</a:t>
            </a:r>
            <a:endParaRPr lang="en-US" sz="2400" dirty="0"/>
          </a:p>
        </p:txBody>
      </p:sp>
      <p:sp>
        <p:nvSpPr>
          <p:cNvPr id="4" name="TextBox 3"/>
          <p:cNvSpPr txBox="1"/>
          <p:nvPr/>
        </p:nvSpPr>
        <p:spPr>
          <a:xfrm>
            <a:off x="5766301" y="5632902"/>
            <a:ext cx="1542362" cy="1200329"/>
          </a:xfrm>
          <a:prstGeom prst="rect">
            <a:avLst/>
          </a:prstGeom>
          <a:noFill/>
        </p:spPr>
        <p:txBody>
          <a:bodyPr wrap="square" rtlCol="0">
            <a:spAutoFit/>
          </a:bodyPr>
          <a:lstStyle/>
          <a:p>
            <a:pPr algn="ctr"/>
            <a:r>
              <a:rPr lang="en-US" sz="2400" dirty="0" smtClean="0"/>
              <a:t>HAP Contract Rent</a:t>
            </a:r>
            <a:endParaRPr lang="en-US" sz="2400" dirty="0"/>
          </a:p>
        </p:txBody>
      </p:sp>
      <p:sp>
        <p:nvSpPr>
          <p:cNvPr id="5" name="TextBox 4"/>
          <p:cNvSpPr txBox="1"/>
          <p:nvPr/>
        </p:nvSpPr>
        <p:spPr>
          <a:xfrm>
            <a:off x="5031496" y="6002233"/>
            <a:ext cx="396606" cy="584775"/>
          </a:xfrm>
          <a:prstGeom prst="rect">
            <a:avLst/>
          </a:prstGeom>
          <a:noFill/>
        </p:spPr>
        <p:txBody>
          <a:bodyPr wrap="square" rtlCol="0">
            <a:spAutoFit/>
          </a:bodyPr>
          <a:lstStyle/>
          <a:p>
            <a:r>
              <a:rPr lang="en-US" sz="3200" dirty="0" smtClean="0"/>
              <a:t>+</a:t>
            </a:r>
            <a:endParaRPr lang="en-US" sz="3200" dirty="0"/>
          </a:p>
        </p:txBody>
      </p:sp>
      <p:sp>
        <p:nvSpPr>
          <p:cNvPr id="6" name="TextBox 5"/>
          <p:cNvSpPr txBox="1"/>
          <p:nvPr/>
        </p:nvSpPr>
        <p:spPr>
          <a:xfrm>
            <a:off x="7987231" y="6002234"/>
            <a:ext cx="451692" cy="584775"/>
          </a:xfrm>
          <a:prstGeom prst="rect">
            <a:avLst/>
          </a:prstGeom>
          <a:noFill/>
        </p:spPr>
        <p:txBody>
          <a:bodyPr wrap="square" rtlCol="0">
            <a:spAutoFit/>
          </a:bodyPr>
          <a:lstStyle/>
          <a:p>
            <a:r>
              <a:rPr lang="en-US" sz="3200" dirty="0" smtClean="0"/>
              <a:t>=</a:t>
            </a:r>
            <a:endParaRPr lang="en-US" sz="3200" dirty="0"/>
          </a:p>
        </p:txBody>
      </p:sp>
      <p:sp>
        <p:nvSpPr>
          <p:cNvPr id="7" name="TextBox 6"/>
          <p:cNvSpPr txBox="1"/>
          <p:nvPr/>
        </p:nvSpPr>
        <p:spPr>
          <a:xfrm>
            <a:off x="8438923" y="5817567"/>
            <a:ext cx="2522863" cy="830997"/>
          </a:xfrm>
          <a:prstGeom prst="rect">
            <a:avLst/>
          </a:prstGeom>
          <a:noFill/>
        </p:spPr>
        <p:txBody>
          <a:bodyPr wrap="square" rtlCol="0">
            <a:spAutoFit/>
          </a:bodyPr>
          <a:lstStyle/>
          <a:p>
            <a:pPr algn="ctr"/>
            <a:r>
              <a:rPr lang="en-US" sz="2400" dirty="0" smtClean="0"/>
              <a:t>Contract Rent </a:t>
            </a:r>
          </a:p>
          <a:p>
            <a:pPr algn="ctr"/>
            <a:r>
              <a:rPr lang="en-US" sz="2400" dirty="0" smtClean="0"/>
              <a:t>to Owner</a:t>
            </a:r>
            <a:endParaRPr lang="en-US" sz="2400" dirty="0"/>
          </a:p>
        </p:txBody>
      </p:sp>
    </p:spTree>
    <p:extLst>
      <p:ext uri="{BB962C8B-B14F-4D97-AF65-F5344CB8AC3E}">
        <p14:creationId xmlns:p14="http://schemas.microsoft.com/office/powerpoint/2010/main" val="25724782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75413" y="0"/>
            <a:ext cx="10616588" cy="3877985"/>
          </a:xfrm>
          <a:prstGeom prst="rect">
            <a:avLst/>
          </a:prstGeom>
          <a:noFill/>
        </p:spPr>
        <p:txBody>
          <a:bodyPr wrap="square" rtlCol="0">
            <a:spAutoFit/>
          </a:bodyPr>
          <a:lstStyle/>
          <a:p>
            <a:pPr algn="ctr"/>
            <a:r>
              <a:rPr lang="en-US" sz="6000" b="1" u="sng" dirty="0" smtClean="0"/>
              <a:t>Two Types of Section “8”</a:t>
            </a:r>
          </a:p>
          <a:p>
            <a:endParaRPr lang="en-US" dirty="0" smtClean="0"/>
          </a:p>
          <a:p>
            <a:endParaRPr lang="en-US" dirty="0" smtClean="0"/>
          </a:p>
          <a:p>
            <a:endParaRPr lang="en-US" dirty="0"/>
          </a:p>
          <a:p>
            <a:pPr marL="285750" indent="-285750">
              <a:buFont typeface="Wingdings" panose="05000000000000000000" pitchFamily="2" charset="2"/>
              <a:buChar char="Ø"/>
            </a:pPr>
            <a:r>
              <a:rPr lang="en-US" sz="4400" dirty="0" smtClean="0"/>
              <a:t>Tenant Based Assistance Program (TBA)</a:t>
            </a:r>
          </a:p>
          <a:p>
            <a:pPr marL="285750" indent="-285750">
              <a:buFont typeface="Wingdings" panose="05000000000000000000" pitchFamily="2" charset="2"/>
              <a:buChar char="Ø"/>
            </a:pPr>
            <a:endParaRPr lang="en-US" sz="4400" dirty="0"/>
          </a:p>
          <a:p>
            <a:pPr marL="285750" indent="-285750">
              <a:buFont typeface="Wingdings" panose="05000000000000000000" pitchFamily="2" charset="2"/>
              <a:buChar char="Ø"/>
            </a:pPr>
            <a:r>
              <a:rPr lang="en-US" sz="4400" dirty="0" smtClean="0"/>
              <a:t>Project Based Assistance Program (PBA)</a:t>
            </a:r>
            <a:endParaRPr lang="en-US" sz="4400" dirty="0"/>
          </a:p>
        </p:txBody>
      </p:sp>
    </p:spTree>
    <p:extLst>
      <p:ext uri="{BB962C8B-B14F-4D97-AF65-F5344CB8AC3E}">
        <p14:creationId xmlns:p14="http://schemas.microsoft.com/office/powerpoint/2010/main" val="155638705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3448DCFCE4BFA3488C1231CEA6A8E0C6" ma:contentTypeVersion="1" ma:contentTypeDescription="Upload an image." ma:contentTypeScope="" ma:versionID="3dd297dca525510f3eede485c6436bf4">
  <xsd:schema xmlns:xsd="http://www.w3.org/2001/XMLSchema" xmlns:xs="http://www.w3.org/2001/XMLSchema" xmlns:p="http://schemas.microsoft.com/office/2006/metadata/properties" xmlns:ns1="http://schemas.microsoft.com/sharepoint/v3" xmlns:ns2="042484EB-C38E-4712-B7FF-BE26DBBE11E5" xmlns:ns3="http://schemas.microsoft.com/sharepoint/v3/fields" targetNamespace="http://schemas.microsoft.com/office/2006/metadata/properties" ma:root="true" ma:fieldsID="7dbaf0fdf7bf684ea7e650bbf3546fb7" ns1:_="" ns2:_="" ns3:_="">
    <xsd:import namespace="http://schemas.microsoft.com/sharepoint/v3"/>
    <xsd:import namespace="042484EB-C38E-4712-B7FF-BE26DBBE11E5"/>
    <xsd:import namespace="http://schemas.microsoft.com/sharepoint/v3/fields"/>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42484EB-C38E-4712-B7FF-BE26DBBE11E5"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mageCreateDate xmlns="042484EB-C38E-4712-B7FF-BE26DBBE11E5"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Props1.xml><?xml version="1.0" encoding="utf-8"?>
<ds:datastoreItem xmlns:ds="http://schemas.openxmlformats.org/officeDocument/2006/customXml" ds:itemID="{DB5AC14D-754C-4277-9297-41059B1C1943}"/>
</file>

<file path=customXml/itemProps2.xml><?xml version="1.0" encoding="utf-8"?>
<ds:datastoreItem xmlns:ds="http://schemas.openxmlformats.org/officeDocument/2006/customXml" ds:itemID="{C1278FFA-6C2B-4781-8DC0-D1933DAF1A4D}"/>
</file>

<file path=customXml/itemProps3.xml><?xml version="1.0" encoding="utf-8"?>
<ds:datastoreItem xmlns:ds="http://schemas.openxmlformats.org/officeDocument/2006/customXml" ds:itemID="{89EE70D0-A559-448F-B86B-1E9F0EC74117}"/>
</file>

<file path=docProps/app.xml><?xml version="1.0" encoding="utf-8"?>
<Properties xmlns="http://schemas.openxmlformats.org/officeDocument/2006/extended-properties" xmlns:vt="http://schemas.openxmlformats.org/officeDocument/2006/docPropsVTypes">
  <Template>Parallax</Template>
  <TotalTime>2853</TotalTime>
  <Words>1742</Words>
  <Application>Microsoft Office PowerPoint</Application>
  <PresentationFormat>Widescreen</PresentationFormat>
  <Paragraphs>249</Paragraphs>
  <Slides>33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Corbel</vt:lpstr>
      <vt:lpstr>Wingdings</vt:lpstr>
      <vt:lpstr>Parallax</vt:lpstr>
      <vt:lpstr>LOW-INCOME SUBSIDIZED HOUSING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LOW INCOME SUBSIDIZED HOUSING</dc:title>
  <dc:creator>Meholovitch, Cindy (DOR)</dc:creator>
  <cp:keywords/>
  <dc:description/>
  <cp:lastModifiedBy>Meholovitch, Cindy (DOR)</cp:lastModifiedBy>
  <cp:revision>86</cp:revision>
  <cp:lastPrinted>2020-10-13T11:52:54Z</cp:lastPrinted>
  <dcterms:created xsi:type="dcterms:W3CDTF">2020-09-16T11:32:17Z</dcterms:created>
  <dcterms:modified xsi:type="dcterms:W3CDTF">2020-10-14T17:41:06Z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0x0101009148F5A04DDD49CBA7127AADA5FB792B00AADE34325A8B49CDA8BB4DB53328F214003448DCFCE4BFA3488C1231CEA6A8E0C6</vt:lpwstr>
  </property>
</Properties>
</file>