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4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1.xml" ContentType="application/vnd.openxmlformats-officedocument.them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65" r:id="rId2"/>
    <p:sldId id="286" r:id="rId3"/>
    <p:sldId id="287" r:id="rId4"/>
    <p:sldId id="335" r:id="rId5"/>
    <p:sldId id="288" r:id="rId6"/>
    <p:sldId id="290" r:id="rId7"/>
    <p:sldId id="291" r:id="rId8"/>
    <p:sldId id="292" r:id="rId9"/>
    <p:sldId id="293" r:id="rId10"/>
    <p:sldId id="294" r:id="rId11"/>
    <p:sldId id="295" r:id="rId12"/>
    <p:sldId id="336"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37" r:id="rId41"/>
    <p:sldId id="324" r:id="rId42"/>
    <p:sldId id="325" r:id="rId43"/>
    <p:sldId id="326" r:id="rId44"/>
    <p:sldId id="327" r:id="rId45"/>
    <p:sldId id="330" r:id="rId46"/>
    <p:sldId id="331" r:id="rId47"/>
    <p:sldId id="333" r:id="rId48"/>
    <p:sldId id="334" r:id="rId49"/>
    <p:sldId id="328" r:id="rId50"/>
    <p:sldId id="329" r:id="rId51"/>
    <p:sldId id="323" r:id="rId52"/>
    <p:sldId id="26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E68"/>
    <a:srgbClr val="3967B1"/>
    <a:srgbClr val="99B4DE"/>
    <a:srgbClr val="5EB3E4"/>
    <a:srgbClr val="DBE6FD"/>
    <a:srgbClr val="D3E1FD"/>
    <a:srgbClr val="ECF2FE"/>
    <a:srgbClr val="F2F2F2"/>
    <a:srgbClr val="FFFFFF"/>
    <a:srgbClr val="F6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69" d="100"/>
          <a:sy n="69" d="100"/>
        </p:scale>
        <p:origin x="564"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8E0B3-DA9F-4116-8A36-3498E5D71F3B}" type="doc">
      <dgm:prSet loTypeId="urn:microsoft.com/office/officeart/2005/8/layout/hierarchy3" loCatId="list" qsTypeId="urn:microsoft.com/office/officeart/2005/8/quickstyle/simple1" qsCatId="simple" csTypeId="urn:microsoft.com/office/officeart/2005/8/colors/accent1_2" csCatId="accent1" phldr="1"/>
      <dgm:spPr/>
    </dgm:pt>
    <dgm:pt modelId="{6DCF2AA6-8507-483A-9651-56E6F190464A}">
      <dgm:prSet phldrT="[Text]" custT="1"/>
      <dgm:spPr/>
      <dgm:t>
        <a:bodyPr/>
        <a:lstStyle/>
        <a:p>
          <a:r>
            <a:rPr lang="en-US" sz="3200" b="1" dirty="0" smtClean="0"/>
            <a:t>Clerical</a:t>
          </a:r>
          <a:endParaRPr lang="en-US" sz="3200" b="1" dirty="0"/>
        </a:p>
      </dgm:t>
    </dgm:pt>
    <dgm:pt modelId="{C98F71D7-70AF-4D92-8979-933BF66D6F20}" type="parTrans" cxnId="{E0210F32-2E25-4F85-915F-9D59CBA9BE77}">
      <dgm:prSet/>
      <dgm:spPr/>
      <dgm:t>
        <a:bodyPr/>
        <a:lstStyle/>
        <a:p>
          <a:endParaRPr lang="en-US"/>
        </a:p>
      </dgm:t>
    </dgm:pt>
    <dgm:pt modelId="{EEC461BE-2A18-4FB2-B6E9-1732736E6A9F}" type="sibTrans" cxnId="{E0210F32-2E25-4F85-915F-9D59CBA9BE77}">
      <dgm:prSet/>
      <dgm:spPr/>
      <dgm:t>
        <a:bodyPr/>
        <a:lstStyle/>
        <a:p>
          <a:endParaRPr lang="en-US"/>
        </a:p>
      </dgm:t>
    </dgm:pt>
    <dgm:pt modelId="{700E8F4D-BEEC-42FC-A14B-4C2EAE6E95C3}">
      <dgm:prSet phldrT="[Text]" custT="1"/>
      <dgm:spPr/>
      <dgm:t>
        <a:bodyPr/>
        <a:lstStyle/>
        <a:p>
          <a:r>
            <a:rPr lang="en-US" sz="2800" b="1" dirty="0" smtClean="0"/>
            <a:t>Duplication</a:t>
          </a:r>
          <a:endParaRPr lang="en-US" sz="2800" b="1" dirty="0"/>
        </a:p>
      </dgm:t>
    </dgm:pt>
    <dgm:pt modelId="{D995142D-A622-4D22-BC1F-6CA90C3BB640}" type="parTrans" cxnId="{63D715D0-8D77-498B-A4C0-1EB8F52753D1}">
      <dgm:prSet/>
      <dgm:spPr/>
      <dgm:t>
        <a:bodyPr/>
        <a:lstStyle/>
        <a:p>
          <a:endParaRPr lang="en-US"/>
        </a:p>
      </dgm:t>
    </dgm:pt>
    <dgm:pt modelId="{CE99BF56-4227-4C75-9273-EE95FCB444D7}" type="sibTrans" cxnId="{63D715D0-8D77-498B-A4C0-1EB8F52753D1}">
      <dgm:prSet/>
      <dgm:spPr/>
      <dgm:t>
        <a:bodyPr/>
        <a:lstStyle/>
        <a:p>
          <a:endParaRPr lang="en-US"/>
        </a:p>
      </dgm:t>
    </dgm:pt>
    <dgm:pt modelId="{E98957F1-D75D-4C61-915E-AC3900CE7691}">
      <dgm:prSet phldrT="[Text]"/>
      <dgm:spPr/>
      <dgm:t>
        <a:bodyPr/>
        <a:lstStyle/>
        <a:p>
          <a:r>
            <a:rPr lang="en-US" b="1" dirty="0" smtClean="0"/>
            <a:t>Unintentional Omissions</a:t>
          </a:r>
          <a:endParaRPr lang="en-US" b="1" dirty="0"/>
        </a:p>
      </dgm:t>
    </dgm:pt>
    <dgm:pt modelId="{F96CA698-0124-4BAF-8924-BC550944B6E6}" type="parTrans" cxnId="{02DF7863-C02D-457E-B69B-8209B446604D}">
      <dgm:prSet/>
      <dgm:spPr/>
      <dgm:t>
        <a:bodyPr/>
        <a:lstStyle/>
        <a:p>
          <a:endParaRPr lang="en-US"/>
        </a:p>
      </dgm:t>
    </dgm:pt>
    <dgm:pt modelId="{80B67698-7110-4A60-93A6-365D392827CC}" type="sibTrans" cxnId="{02DF7863-C02D-457E-B69B-8209B446604D}">
      <dgm:prSet/>
      <dgm:spPr/>
      <dgm:t>
        <a:bodyPr/>
        <a:lstStyle/>
        <a:p>
          <a:endParaRPr lang="en-US"/>
        </a:p>
      </dgm:t>
    </dgm:pt>
    <dgm:pt modelId="{31A9744B-7353-4AA1-A2BD-49D721F813D8}">
      <dgm:prSet phldrT="[Text]" custT="1"/>
      <dgm:spPr/>
      <dgm:t>
        <a:bodyPr/>
        <a:lstStyle/>
        <a:p>
          <a:r>
            <a:rPr lang="en-US" sz="2400" b="1" dirty="0" smtClean="0"/>
            <a:t>Mathematical</a:t>
          </a:r>
          <a:endParaRPr lang="en-US" sz="2400" b="1" dirty="0"/>
        </a:p>
      </dgm:t>
    </dgm:pt>
    <dgm:pt modelId="{1AA9688D-B4E8-4C30-891C-AF1DC42E1113}" type="parTrans" cxnId="{E9FA8543-1592-4430-A604-926553A2FE1E}">
      <dgm:prSet/>
      <dgm:spPr/>
      <dgm:t>
        <a:bodyPr/>
        <a:lstStyle/>
        <a:p>
          <a:endParaRPr lang="en-US"/>
        </a:p>
      </dgm:t>
    </dgm:pt>
    <dgm:pt modelId="{32377429-E0CC-46FF-AFB6-B04173AAADB2}" type="sibTrans" cxnId="{E9FA8543-1592-4430-A604-926553A2FE1E}">
      <dgm:prSet/>
      <dgm:spPr/>
      <dgm:t>
        <a:bodyPr/>
        <a:lstStyle/>
        <a:p>
          <a:endParaRPr lang="en-US"/>
        </a:p>
      </dgm:t>
    </dgm:pt>
    <dgm:pt modelId="{E59B3781-7726-4B43-90F3-60A9C78AE6AB}" type="pres">
      <dgm:prSet presAssocID="{7E58E0B3-DA9F-4116-8A36-3498E5D71F3B}" presName="diagram" presStyleCnt="0">
        <dgm:presLayoutVars>
          <dgm:chPref val="1"/>
          <dgm:dir/>
          <dgm:animOne val="branch"/>
          <dgm:animLvl val="lvl"/>
          <dgm:resizeHandles/>
        </dgm:presLayoutVars>
      </dgm:prSet>
      <dgm:spPr/>
    </dgm:pt>
    <dgm:pt modelId="{EF0FBBAB-2F36-45A2-9DFE-8EE3E3037701}" type="pres">
      <dgm:prSet presAssocID="{6DCF2AA6-8507-483A-9651-56E6F190464A}" presName="root" presStyleCnt="0"/>
      <dgm:spPr/>
    </dgm:pt>
    <dgm:pt modelId="{098C1D45-335F-4795-B0B2-E6313BFCD8C3}" type="pres">
      <dgm:prSet presAssocID="{6DCF2AA6-8507-483A-9651-56E6F190464A}" presName="rootComposite" presStyleCnt="0"/>
      <dgm:spPr/>
    </dgm:pt>
    <dgm:pt modelId="{AA496D46-4BDA-4E41-8C4E-6EFB849A222B}" type="pres">
      <dgm:prSet presAssocID="{6DCF2AA6-8507-483A-9651-56E6F190464A}" presName="rootText" presStyleLbl="node1" presStyleIdx="0" presStyleCnt="4" custLinFactNeighborX="671" custLinFactNeighborY="2317"/>
      <dgm:spPr/>
      <dgm:t>
        <a:bodyPr/>
        <a:lstStyle/>
        <a:p>
          <a:endParaRPr lang="en-US"/>
        </a:p>
      </dgm:t>
    </dgm:pt>
    <dgm:pt modelId="{F3937881-F7B1-427B-8645-56A79B0F3E11}" type="pres">
      <dgm:prSet presAssocID="{6DCF2AA6-8507-483A-9651-56E6F190464A}" presName="rootConnector" presStyleLbl="node1" presStyleIdx="0" presStyleCnt="4"/>
      <dgm:spPr/>
      <dgm:t>
        <a:bodyPr/>
        <a:lstStyle/>
        <a:p>
          <a:endParaRPr lang="en-US"/>
        </a:p>
      </dgm:t>
    </dgm:pt>
    <dgm:pt modelId="{8B9D574F-1378-4EEB-8DE9-64C1ABBAA074}" type="pres">
      <dgm:prSet presAssocID="{6DCF2AA6-8507-483A-9651-56E6F190464A}" presName="childShape" presStyleCnt="0"/>
      <dgm:spPr/>
    </dgm:pt>
    <dgm:pt modelId="{F1D997D5-6BA4-46AA-8CD2-ADE29E0B7122}" type="pres">
      <dgm:prSet presAssocID="{31A9744B-7353-4AA1-A2BD-49D721F813D8}" presName="root" presStyleCnt="0"/>
      <dgm:spPr/>
    </dgm:pt>
    <dgm:pt modelId="{7D3F85C1-40FB-43B8-AB91-C60E7EE65EA3}" type="pres">
      <dgm:prSet presAssocID="{31A9744B-7353-4AA1-A2BD-49D721F813D8}" presName="rootComposite" presStyleCnt="0"/>
      <dgm:spPr/>
    </dgm:pt>
    <dgm:pt modelId="{CCCF50F9-89B7-46ED-8696-D693E1CFA7B1}" type="pres">
      <dgm:prSet presAssocID="{31A9744B-7353-4AA1-A2BD-49D721F813D8}" presName="rootText" presStyleLbl="node1" presStyleIdx="1" presStyleCnt="4"/>
      <dgm:spPr/>
      <dgm:t>
        <a:bodyPr/>
        <a:lstStyle/>
        <a:p>
          <a:endParaRPr lang="en-US"/>
        </a:p>
      </dgm:t>
    </dgm:pt>
    <dgm:pt modelId="{AF2F89F6-39CC-40BD-A515-10BCAA3C2E07}" type="pres">
      <dgm:prSet presAssocID="{31A9744B-7353-4AA1-A2BD-49D721F813D8}" presName="rootConnector" presStyleLbl="node1" presStyleIdx="1" presStyleCnt="4"/>
      <dgm:spPr/>
      <dgm:t>
        <a:bodyPr/>
        <a:lstStyle/>
        <a:p>
          <a:endParaRPr lang="en-US"/>
        </a:p>
      </dgm:t>
    </dgm:pt>
    <dgm:pt modelId="{AD298909-04C0-4964-9820-39CC1260953E}" type="pres">
      <dgm:prSet presAssocID="{31A9744B-7353-4AA1-A2BD-49D721F813D8}" presName="childShape" presStyleCnt="0"/>
      <dgm:spPr/>
    </dgm:pt>
    <dgm:pt modelId="{83DF9222-CA9B-4A79-B9B8-8441DCFC867D}" type="pres">
      <dgm:prSet presAssocID="{700E8F4D-BEEC-42FC-A14B-4C2EAE6E95C3}" presName="root" presStyleCnt="0"/>
      <dgm:spPr/>
    </dgm:pt>
    <dgm:pt modelId="{E88EF7E3-F848-49D5-BE38-3A939252F62C}" type="pres">
      <dgm:prSet presAssocID="{700E8F4D-BEEC-42FC-A14B-4C2EAE6E95C3}" presName="rootComposite" presStyleCnt="0"/>
      <dgm:spPr/>
    </dgm:pt>
    <dgm:pt modelId="{63895FD3-09A2-483F-955D-663C1DFFC210}" type="pres">
      <dgm:prSet presAssocID="{700E8F4D-BEEC-42FC-A14B-4C2EAE6E95C3}" presName="rootText" presStyleLbl="node1" presStyleIdx="2" presStyleCnt="4"/>
      <dgm:spPr/>
      <dgm:t>
        <a:bodyPr/>
        <a:lstStyle/>
        <a:p>
          <a:endParaRPr lang="en-US"/>
        </a:p>
      </dgm:t>
    </dgm:pt>
    <dgm:pt modelId="{8D55ADF3-A541-459E-ADA0-18E1180368CF}" type="pres">
      <dgm:prSet presAssocID="{700E8F4D-BEEC-42FC-A14B-4C2EAE6E95C3}" presName="rootConnector" presStyleLbl="node1" presStyleIdx="2" presStyleCnt="4"/>
      <dgm:spPr/>
      <dgm:t>
        <a:bodyPr/>
        <a:lstStyle/>
        <a:p>
          <a:endParaRPr lang="en-US"/>
        </a:p>
      </dgm:t>
    </dgm:pt>
    <dgm:pt modelId="{84D4964B-E63B-4015-BC5F-D233361F5986}" type="pres">
      <dgm:prSet presAssocID="{700E8F4D-BEEC-42FC-A14B-4C2EAE6E95C3}" presName="childShape" presStyleCnt="0"/>
      <dgm:spPr/>
    </dgm:pt>
    <dgm:pt modelId="{18B9648F-7B59-42EB-BE1D-875080A19D95}" type="pres">
      <dgm:prSet presAssocID="{E98957F1-D75D-4C61-915E-AC3900CE7691}" presName="root" presStyleCnt="0"/>
      <dgm:spPr/>
    </dgm:pt>
    <dgm:pt modelId="{9522787B-8BA2-447C-8C34-7B7BC4B98725}" type="pres">
      <dgm:prSet presAssocID="{E98957F1-D75D-4C61-915E-AC3900CE7691}" presName="rootComposite" presStyleCnt="0"/>
      <dgm:spPr/>
    </dgm:pt>
    <dgm:pt modelId="{9B979ACF-1EE6-4B5E-8274-976773010331}" type="pres">
      <dgm:prSet presAssocID="{E98957F1-D75D-4C61-915E-AC3900CE7691}" presName="rootText" presStyleLbl="node1" presStyleIdx="3" presStyleCnt="4"/>
      <dgm:spPr/>
      <dgm:t>
        <a:bodyPr/>
        <a:lstStyle/>
        <a:p>
          <a:endParaRPr lang="en-US"/>
        </a:p>
      </dgm:t>
    </dgm:pt>
    <dgm:pt modelId="{A7481BE7-31BD-498D-8475-E9E578813EEC}" type="pres">
      <dgm:prSet presAssocID="{E98957F1-D75D-4C61-915E-AC3900CE7691}" presName="rootConnector" presStyleLbl="node1" presStyleIdx="3" presStyleCnt="4"/>
      <dgm:spPr/>
      <dgm:t>
        <a:bodyPr/>
        <a:lstStyle/>
        <a:p>
          <a:endParaRPr lang="en-US"/>
        </a:p>
      </dgm:t>
    </dgm:pt>
    <dgm:pt modelId="{F844F7F9-F683-4980-86A6-E1756CD8283D}" type="pres">
      <dgm:prSet presAssocID="{E98957F1-D75D-4C61-915E-AC3900CE7691}" presName="childShape" presStyleCnt="0"/>
      <dgm:spPr/>
    </dgm:pt>
  </dgm:ptLst>
  <dgm:cxnLst>
    <dgm:cxn modelId="{A388DDD5-BED1-4F0F-8E1C-E6F9AEC3A3E4}" type="presOf" srcId="{E98957F1-D75D-4C61-915E-AC3900CE7691}" destId="{A7481BE7-31BD-498D-8475-E9E578813EEC}" srcOrd="1" destOrd="0" presId="urn:microsoft.com/office/officeart/2005/8/layout/hierarchy3"/>
    <dgm:cxn modelId="{70851EA8-3BD2-4F9C-BF13-90C87DF177EA}" type="presOf" srcId="{31A9744B-7353-4AA1-A2BD-49D721F813D8}" destId="{AF2F89F6-39CC-40BD-A515-10BCAA3C2E07}" srcOrd="1" destOrd="0" presId="urn:microsoft.com/office/officeart/2005/8/layout/hierarchy3"/>
    <dgm:cxn modelId="{02DF7863-C02D-457E-B69B-8209B446604D}" srcId="{7E58E0B3-DA9F-4116-8A36-3498E5D71F3B}" destId="{E98957F1-D75D-4C61-915E-AC3900CE7691}" srcOrd="3" destOrd="0" parTransId="{F96CA698-0124-4BAF-8924-BC550944B6E6}" sibTransId="{80B67698-7110-4A60-93A6-365D392827CC}"/>
    <dgm:cxn modelId="{977604EA-882E-4EB9-976C-79ADFA6AFD77}" type="presOf" srcId="{7E58E0B3-DA9F-4116-8A36-3498E5D71F3B}" destId="{E59B3781-7726-4B43-90F3-60A9C78AE6AB}" srcOrd="0" destOrd="0" presId="urn:microsoft.com/office/officeart/2005/8/layout/hierarchy3"/>
    <dgm:cxn modelId="{E9FA8543-1592-4430-A604-926553A2FE1E}" srcId="{7E58E0B3-DA9F-4116-8A36-3498E5D71F3B}" destId="{31A9744B-7353-4AA1-A2BD-49D721F813D8}" srcOrd="1" destOrd="0" parTransId="{1AA9688D-B4E8-4C30-891C-AF1DC42E1113}" sibTransId="{32377429-E0CC-46FF-AFB6-B04173AAADB2}"/>
    <dgm:cxn modelId="{63D715D0-8D77-498B-A4C0-1EB8F52753D1}" srcId="{7E58E0B3-DA9F-4116-8A36-3498E5D71F3B}" destId="{700E8F4D-BEEC-42FC-A14B-4C2EAE6E95C3}" srcOrd="2" destOrd="0" parTransId="{D995142D-A622-4D22-BC1F-6CA90C3BB640}" sibTransId="{CE99BF56-4227-4C75-9273-EE95FCB444D7}"/>
    <dgm:cxn modelId="{6ECC0839-8974-43A8-B7F3-5B55FD28C83E}" type="presOf" srcId="{E98957F1-D75D-4C61-915E-AC3900CE7691}" destId="{9B979ACF-1EE6-4B5E-8274-976773010331}" srcOrd="0" destOrd="0" presId="urn:microsoft.com/office/officeart/2005/8/layout/hierarchy3"/>
    <dgm:cxn modelId="{2639272F-D576-461A-A01A-00DDC9AFA154}" type="presOf" srcId="{31A9744B-7353-4AA1-A2BD-49D721F813D8}" destId="{CCCF50F9-89B7-46ED-8696-D693E1CFA7B1}" srcOrd="0" destOrd="0" presId="urn:microsoft.com/office/officeart/2005/8/layout/hierarchy3"/>
    <dgm:cxn modelId="{B70F922E-8E26-4839-8D2B-3AE85EBF8AB8}" type="presOf" srcId="{700E8F4D-BEEC-42FC-A14B-4C2EAE6E95C3}" destId="{8D55ADF3-A541-459E-ADA0-18E1180368CF}" srcOrd="1" destOrd="0" presId="urn:microsoft.com/office/officeart/2005/8/layout/hierarchy3"/>
    <dgm:cxn modelId="{4FF7F8A8-E0BA-4A3C-9B87-B45B2D3B5AAD}" type="presOf" srcId="{700E8F4D-BEEC-42FC-A14B-4C2EAE6E95C3}" destId="{63895FD3-09A2-483F-955D-663C1DFFC210}" srcOrd="0" destOrd="0" presId="urn:microsoft.com/office/officeart/2005/8/layout/hierarchy3"/>
    <dgm:cxn modelId="{27542CB8-8778-4982-AF4A-9285509CA31F}" type="presOf" srcId="{6DCF2AA6-8507-483A-9651-56E6F190464A}" destId="{F3937881-F7B1-427B-8645-56A79B0F3E11}" srcOrd="1" destOrd="0" presId="urn:microsoft.com/office/officeart/2005/8/layout/hierarchy3"/>
    <dgm:cxn modelId="{AA30251E-B7A7-4EF1-B3A5-225C705B2262}" type="presOf" srcId="{6DCF2AA6-8507-483A-9651-56E6F190464A}" destId="{AA496D46-4BDA-4E41-8C4E-6EFB849A222B}" srcOrd="0" destOrd="0" presId="urn:microsoft.com/office/officeart/2005/8/layout/hierarchy3"/>
    <dgm:cxn modelId="{E0210F32-2E25-4F85-915F-9D59CBA9BE77}" srcId="{7E58E0B3-DA9F-4116-8A36-3498E5D71F3B}" destId="{6DCF2AA6-8507-483A-9651-56E6F190464A}" srcOrd="0" destOrd="0" parTransId="{C98F71D7-70AF-4D92-8979-933BF66D6F20}" sibTransId="{EEC461BE-2A18-4FB2-B6E9-1732736E6A9F}"/>
    <dgm:cxn modelId="{273E8E6A-1235-4C46-BFD0-587740697790}" type="presParOf" srcId="{E59B3781-7726-4B43-90F3-60A9C78AE6AB}" destId="{EF0FBBAB-2F36-45A2-9DFE-8EE3E3037701}" srcOrd="0" destOrd="0" presId="urn:microsoft.com/office/officeart/2005/8/layout/hierarchy3"/>
    <dgm:cxn modelId="{BB53CE9E-B945-495F-B98A-31ED7713BDE4}" type="presParOf" srcId="{EF0FBBAB-2F36-45A2-9DFE-8EE3E3037701}" destId="{098C1D45-335F-4795-B0B2-E6313BFCD8C3}" srcOrd="0" destOrd="0" presId="urn:microsoft.com/office/officeart/2005/8/layout/hierarchy3"/>
    <dgm:cxn modelId="{623F93E3-846A-4694-98D0-8F08D1BD47EB}" type="presParOf" srcId="{098C1D45-335F-4795-B0B2-E6313BFCD8C3}" destId="{AA496D46-4BDA-4E41-8C4E-6EFB849A222B}" srcOrd="0" destOrd="0" presId="urn:microsoft.com/office/officeart/2005/8/layout/hierarchy3"/>
    <dgm:cxn modelId="{2483B454-F693-427C-ADC6-07CA894826FA}" type="presParOf" srcId="{098C1D45-335F-4795-B0B2-E6313BFCD8C3}" destId="{F3937881-F7B1-427B-8645-56A79B0F3E11}" srcOrd="1" destOrd="0" presId="urn:microsoft.com/office/officeart/2005/8/layout/hierarchy3"/>
    <dgm:cxn modelId="{0ABABD3D-FC94-4B08-8C62-DCC94FFF1953}" type="presParOf" srcId="{EF0FBBAB-2F36-45A2-9DFE-8EE3E3037701}" destId="{8B9D574F-1378-4EEB-8DE9-64C1ABBAA074}" srcOrd="1" destOrd="0" presId="urn:microsoft.com/office/officeart/2005/8/layout/hierarchy3"/>
    <dgm:cxn modelId="{79A4BA4B-DE90-4A0E-B947-1BC3C9765442}" type="presParOf" srcId="{E59B3781-7726-4B43-90F3-60A9C78AE6AB}" destId="{F1D997D5-6BA4-46AA-8CD2-ADE29E0B7122}" srcOrd="1" destOrd="0" presId="urn:microsoft.com/office/officeart/2005/8/layout/hierarchy3"/>
    <dgm:cxn modelId="{E7C03CDD-EAC7-47F6-9D68-F83B8FEBA599}" type="presParOf" srcId="{F1D997D5-6BA4-46AA-8CD2-ADE29E0B7122}" destId="{7D3F85C1-40FB-43B8-AB91-C60E7EE65EA3}" srcOrd="0" destOrd="0" presId="urn:microsoft.com/office/officeart/2005/8/layout/hierarchy3"/>
    <dgm:cxn modelId="{025500C8-7BAC-41A8-A13F-E56698732910}" type="presParOf" srcId="{7D3F85C1-40FB-43B8-AB91-C60E7EE65EA3}" destId="{CCCF50F9-89B7-46ED-8696-D693E1CFA7B1}" srcOrd="0" destOrd="0" presId="urn:microsoft.com/office/officeart/2005/8/layout/hierarchy3"/>
    <dgm:cxn modelId="{578E071A-3D8D-4558-9AC4-BE294D710B1D}" type="presParOf" srcId="{7D3F85C1-40FB-43B8-AB91-C60E7EE65EA3}" destId="{AF2F89F6-39CC-40BD-A515-10BCAA3C2E07}" srcOrd="1" destOrd="0" presId="urn:microsoft.com/office/officeart/2005/8/layout/hierarchy3"/>
    <dgm:cxn modelId="{74FBA0E9-4A4A-4EEE-8E27-7B662CC0DC8D}" type="presParOf" srcId="{F1D997D5-6BA4-46AA-8CD2-ADE29E0B7122}" destId="{AD298909-04C0-4964-9820-39CC1260953E}" srcOrd="1" destOrd="0" presId="urn:microsoft.com/office/officeart/2005/8/layout/hierarchy3"/>
    <dgm:cxn modelId="{8F575F94-C099-4170-9F42-D1DCB4290EB8}" type="presParOf" srcId="{E59B3781-7726-4B43-90F3-60A9C78AE6AB}" destId="{83DF9222-CA9B-4A79-B9B8-8441DCFC867D}" srcOrd="2" destOrd="0" presId="urn:microsoft.com/office/officeart/2005/8/layout/hierarchy3"/>
    <dgm:cxn modelId="{1A562D4D-F5DA-436B-8E13-7395E46B8420}" type="presParOf" srcId="{83DF9222-CA9B-4A79-B9B8-8441DCFC867D}" destId="{E88EF7E3-F848-49D5-BE38-3A939252F62C}" srcOrd="0" destOrd="0" presId="urn:microsoft.com/office/officeart/2005/8/layout/hierarchy3"/>
    <dgm:cxn modelId="{E4528590-9576-43FF-96D4-6B80057959C8}" type="presParOf" srcId="{E88EF7E3-F848-49D5-BE38-3A939252F62C}" destId="{63895FD3-09A2-483F-955D-663C1DFFC210}" srcOrd="0" destOrd="0" presId="urn:microsoft.com/office/officeart/2005/8/layout/hierarchy3"/>
    <dgm:cxn modelId="{B08822EE-8D55-4BFD-A614-CB051793DEB4}" type="presParOf" srcId="{E88EF7E3-F848-49D5-BE38-3A939252F62C}" destId="{8D55ADF3-A541-459E-ADA0-18E1180368CF}" srcOrd="1" destOrd="0" presId="urn:microsoft.com/office/officeart/2005/8/layout/hierarchy3"/>
    <dgm:cxn modelId="{6BDCA11C-ECB8-4DB7-B6A2-F73B04BD3351}" type="presParOf" srcId="{83DF9222-CA9B-4A79-B9B8-8441DCFC867D}" destId="{84D4964B-E63B-4015-BC5F-D233361F5986}" srcOrd="1" destOrd="0" presId="urn:microsoft.com/office/officeart/2005/8/layout/hierarchy3"/>
    <dgm:cxn modelId="{6C5BA258-09BE-4163-BFB2-AC6062B8A6DD}" type="presParOf" srcId="{E59B3781-7726-4B43-90F3-60A9C78AE6AB}" destId="{18B9648F-7B59-42EB-BE1D-875080A19D95}" srcOrd="3" destOrd="0" presId="urn:microsoft.com/office/officeart/2005/8/layout/hierarchy3"/>
    <dgm:cxn modelId="{10701D6B-C4D7-429C-9203-846544FEA53C}" type="presParOf" srcId="{18B9648F-7B59-42EB-BE1D-875080A19D95}" destId="{9522787B-8BA2-447C-8C34-7B7BC4B98725}" srcOrd="0" destOrd="0" presId="urn:microsoft.com/office/officeart/2005/8/layout/hierarchy3"/>
    <dgm:cxn modelId="{3A71E668-C437-47F0-908B-3D3C4A1D3131}" type="presParOf" srcId="{9522787B-8BA2-447C-8C34-7B7BC4B98725}" destId="{9B979ACF-1EE6-4B5E-8274-976773010331}" srcOrd="0" destOrd="0" presId="urn:microsoft.com/office/officeart/2005/8/layout/hierarchy3"/>
    <dgm:cxn modelId="{8450F73C-C1A6-4A32-A537-84DEAA3377A8}" type="presParOf" srcId="{9522787B-8BA2-447C-8C34-7B7BC4B98725}" destId="{A7481BE7-31BD-498D-8475-E9E578813EEC}" srcOrd="1" destOrd="0" presId="urn:microsoft.com/office/officeart/2005/8/layout/hierarchy3"/>
    <dgm:cxn modelId="{396683C6-361A-4866-8A38-AAD61209D054}" type="presParOf" srcId="{18B9648F-7B59-42EB-BE1D-875080A19D95}" destId="{F844F7F9-F683-4980-86A6-E1756CD8283D}"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96D46-4BDA-4E41-8C4E-6EFB849A222B}">
      <dsp:nvSpPr>
        <dsp:cNvPr id="0" name=""/>
        <dsp:cNvSpPr/>
      </dsp:nvSpPr>
      <dsp:spPr>
        <a:xfrm>
          <a:off x="18484" y="383029"/>
          <a:ext cx="2438509" cy="1219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t>Clerical</a:t>
          </a:r>
          <a:endParaRPr lang="en-US" sz="3200" b="1" kern="1200" dirty="0"/>
        </a:p>
      </dsp:txBody>
      <dsp:txXfrm>
        <a:off x="54195" y="418740"/>
        <a:ext cx="2367087" cy="1147832"/>
      </dsp:txXfrm>
    </dsp:sp>
    <dsp:sp modelId="{CCCF50F9-89B7-46ED-8696-D693E1CFA7B1}">
      <dsp:nvSpPr>
        <dsp:cNvPr id="0" name=""/>
        <dsp:cNvSpPr/>
      </dsp:nvSpPr>
      <dsp:spPr>
        <a:xfrm>
          <a:off x="3050258" y="354779"/>
          <a:ext cx="2438509" cy="1219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Mathematical</a:t>
          </a:r>
          <a:endParaRPr lang="en-US" sz="2400" b="1" kern="1200" dirty="0"/>
        </a:p>
      </dsp:txBody>
      <dsp:txXfrm>
        <a:off x="3085969" y="390490"/>
        <a:ext cx="2367087" cy="1147832"/>
      </dsp:txXfrm>
    </dsp:sp>
    <dsp:sp modelId="{63895FD3-09A2-483F-955D-663C1DFFC210}">
      <dsp:nvSpPr>
        <dsp:cNvPr id="0" name=""/>
        <dsp:cNvSpPr/>
      </dsp:nvSpPr>
      <dsp:spPr>
        <a:xfrm>
          <a:off x="6098394" y="354779"/>
          <a:ext cx="2438509" cy="1219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Duplication</a:t>
          </a:r>
          <a:endParaRPr lang="en-US" sz="2800" b="1" kern="1200" dirty="0"/>
        </a:p>
      </dsp:txBody>
      <dsp:txXfrm>
        <a:off x="6134105" y="390490"/>
        <a:ext cx="2367087" cy="1147832"/>
      </dsp:txXfrm>
    </dsp:sp>
    <dsp:sp modelId="{9B979ACF-1EE6-4B5E-8274-976773010331}">
      <dsp:nvSpPr>
        <dsp:cNvPr id="0" name=""/>
        <dsp:cNvSpPr/>
      </dsp:nvSpPr>
      <dsp:spPr>
        <a:xfrm>
          <a:off x="9146531" y="354779"/>
          <a:ext cx="2438509" cy="1219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t>Unintentional Omissions</a:t>
          </a:r>
          <a:endParaRPr lang="en-US" sz="3000" b="1" kern="1200" dirty="0"/>
        </a:p>
      </dsp:txBody>
      <dsp:txXfrm>
        <a:off x="9182242" y="390490"/>
        <a:ext cx="2367087" cy="11478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B77C09-EBF0-45D2-8391-1127AE5AC63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77C09-EBF0-45D2-8391-1127AE5AC63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77C09-EBF0-45D2-8391-1127AE5AC63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77C09-EBF0-45D2-8391-1127AE5AC63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B77C09-EBF0-45D2-8391-1127AE5AC63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B77C09-EBF0-45D2-8391-1127AE5AC634}"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B77C09-EBF0-45D2-8391-1127AE5AC634}"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revenue.ky.gov/PVANetwork/PVA%20Forms/62A366121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extapps.nada.com/NadaOnline"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kavis.kytc.ky.gov/" TargetMode="External"/><Relationship Id="rId5" Type="http://schemas.openxmlformats.org/officeDocument/2006/relationships/hyperlink" Target="https://transportation.ky.gov/motor-vehicle-licensing/Pages/kavis2-pva.aspx" TargetMode="Externa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Jehna.Cornish@ky.gov"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Jehna.Cornish@ky.gov" TargetMode="Externa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hyperlink" Target="mailto:Jehna.Cornish@ky.gov" TargetMode="External"/><Relationship Id="rId4" Type="http://schemas.openxmlformats.org/officeDocument/2006/relationships/hyperlink" Target="mailto:LindseyN.Brown@ky.gov"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Jehna.Cornish@ky.gov"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778531"/>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56247" y="1071485"/>
            <a:ext cx="9537009" cy="1325086"/>
          </a:xfrm>
        </p:spPr>
        <p:txBody>
          <a:bodyPr>
            <a:normAutofit/>
          </a:bodyPr>
          <a:lstStyle/>
          <a:p>
            <a:pPr algn="l"/>
            <a:r>
              <a:rPr lang="en-US" sz="6800" cap="small" spc="300" dirty="0" smtClean="0">
                <a:solidFill>
                  <a:schemeClr val="bg1"/>
                </a:solidFill>
                <a:latin typeface="Franklin Gothic Demi" panose="020B0703020102020204" pitchFamily="34" charset="0"/>
              </a:rPr>
              <a:t>Personal Property Tax</a:t>
            </a:r>
            <a:endParaRPr lang="en-US" sz="6800" cap="small" spc="3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2558473" y="2840895"/>
            <a:ext cx="9541163" cy="1165367"/>
          </a:xfrm>
        </p:spPr>
        <p:txBody>
          <a:bodyPr>
            <a:normAutofit/>
          </a:bodyPr>
          <a:lstStyle/>
          <a:p>
            <a:pPr algn="l">
              <a:lnSpc>
                <a:spcPct val="70000"/>
              </a:lnSpc>
            </a:pPr>
            <a:r>
              <a:rPr lang="en-US" dirty="0" smtClean="0">
                <a:solidFill>
                  <a:schemeClr val="bg1"/>
                </a:solidFill>
                <a:latin typeface="Franklin Gothic Demi" panose="020B0703020102020204" pitchFamily="34" charset="0"/>
              </a:rPr>
              <a:t>What to Look for when Processing your Tangibles and Valuing Boats</a:t>
            </a:r>
          </a:p>
          <a:p>
            <a:pPr algn="l">
              <a:lnSpc>
                <a:spcPct val="70000"/>
              </a:lnSpc>
            </a:pPr>
            <a:endParaRPr lang="en-US" sz="2800" b="1" dirty="0" smtClean="0">
              <a:solidFill>
                <a:schemeClr val="bg1"/>
              </a:solidFill>
              <a:latin typeface="Franklin Gothic Book" panose="020B0503020102020204" pitchFamily="34" charset="0"/>
            </a:endParaRPr>
          </a:p>
          <a:p>
            <a:pPr algn="l">
              <a:lnSpc>
                <a:spcPct val="70000"/>
              </a:lnSpc>
            </a:pPr>
            <a:r>
              <a:rPr lang="en-US" b="1" dirty="0" smtClean="0">
                <a:solidFill>
                  <a:schemeClr val="bg1"/>
                </a:solidFill>
                <a:latin typeface="Franklin Gothic Book" panose="020B0503020102020204" pitchFamily="34" charset="0"/>
              </a:rPr>
              <a:t>November 19, 2020</a:t>
            </a:r>
            <a:endParaRPr lang="en-US" b="1" dirty="0">
              <a:solidFill>
                <a:schemeClr val="bg1"/>
              </a:solidFill>
              <a:latin typeface="Franklin Gothic Book" panose="020B0503020102020204" pitchFamily="34" charset="0"/>
            </a:endParaRP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smtClean="0">
                <a:latin typeface="Franklin Gothic Demi" panose="020B0703020102020204" pitchFamily="34" charset="0"/>
              </a:rPr>
              <a:t>Kentucky Department of Revenue </a:t>
            </a:r>
            <a:r>
              <a:rPr lang="en-US" dirty="0" smtClean="0">
                <a:latin typeface="Franklin Gothic Demi" panose="020B0703020102020204" pitchFamily="34" charset="0"/>
                <a:sym typeface="Wingdings" panose="05000000000000000000" pitchFamily="2" charset="2"/>
              </a:rPr>
              <a:t> 501 High Street  Frankfort, KY 40601  (502) 564-2557</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805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3144" y="277365"/>
            <a:ext cx="10896599" cy="926418"/>
          </a:xfrm>
        </p:spPr>
        <p:txBody>
          <a:bodyPr>
            <a:normAutofit/>
          </a:bodyPr>
          <a:lstStyle/>
          <a:p>
            <a:r>
              <a:rPr lang="en-US" sz="4400" dirty="0" smtClean="0">
                <a:solidFill>
                  <a:schemeClr val="bg1"/>
                </a:solidFill>
                <a:latin typeface="Franklin Gothic Demi" panose="020B0703020102020204" pitchFamily="34" charset="0"/>
              </a:rPr>
              <a:t>Correcting Errors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83145" y="1997838"/>
            <a:ext cx="10558520" cy="3046988"/>
          </a:xfrm>
          <a:prstGeom prst="rect">
            <a:avLst/>
          </a:prstGeom>
        </p:spPr>
        <p:txBody>
          <a:bodyPr wrap="square">
            <a:spAutoFit/>
          </a:bodyPr>
          <a:lstStyle/>
          <a:p>
            <a:pPr marL="285750" indent="-285750">
              <a:buFont typeface="Courier New" panose="02070309020205020404" pitchFamily="49" charset="0"/>
              <a:buChar char="o"/>
            </a:pPr>
            <a:r>
              <a:rPr lang="en-US" sz="2400" dirty="0"/>
              <a:t>Complete the appropriate form for your PVA office.</a:t>
            </a:r>
          </a:p>
          <a:p>
            <a:pPr marL="285750" indent="-285750">
              <a:buFont typeface="Courier New" panose="02070309020205020404" pitchFamily="49" charset="0"/>
              <a:buChar char="o"/>
            </a:pPr>
            <a:r>
              <a:rPr lang="en-US" sz="2400" dirty="0"/>
              <a:t>Send exoneration and/or A-bill to the sheriff</a:t>
            </a:r>
          </a:p>
          <a:p>
            <a:pPr marL="285750" indent="-285750">
              <a:buFont typeface="Courier New" panose="02070309020205020404" pitchFamily="49" charset="0"/>
              <a:buChar char="o"/>
            </a:pPr>
            <a:r>
              <a:rPr lang="en-US" sz="2400" dirty="0"/>
              <a:t>Send copy exoneration and/or A bill and a copy of the return to OPV.</a:t>
            </a:r>
          </a:p>
          <a:p>
            <a:endParaRPr lang="en-US" sz="2400" dirty="0"/>
          </a:p>
          <a:p>
            <a:r>
              <a:rPr lang="en-US" sz="2400" dirty="0"/>
              <a:t>**OPV will create a ‘dummy’ assessment in the OPT database with a note stating that a bill was created at the local level due to a clerical error. This allows us to see that a bill was created and help avoid any unnecessary requests for returns or requests for an audit.</a:t>
            </a:r>
          </a:p>
        </p:txBody>
      </p:sp>
    </p:spTree>
    <p:extLst>
      <p:ext uri="{BB962C8B-B14F-4D97-AF65-F5344CB8AC3E}">
        <p14:creationId xmlns:p14="http://schemas.microsoft.com/office/powerpoint/2010/main" val="61868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descr="62A366.jpg">
            <a:hlinkClick r:id="rId4"/>
          </p:cNvPr>
          <p:cNvPicPr>
            <a:picLocks noChangeAspect="1"/>
          </p:cNvPicPr>
          <p:nvPr/>
        </p:nvPicPr>
        <p:blipFill>
          <a:blip r:embed="rId5" cstate="print"/>
          <a:stretch>
            <a:fillRect/>
          </a:stretch>
        </p:blipFill>
        <p:spPr>
          <a:xfrm>
            <a:off x="2577702" y="96177"/>
            <a:ext cx="6692900" cy="6617447"/>
          </a:xfrm>
          <a:prstGeom prst="rect">
            <a:avLst/>
          </a:prstGeom>
          <a:solidFill>
            <a:schemeClr val="tx1">
              <a:lumMod val="50000"/>
            </a:schemeClr>
          </a:solidFill>
        </p:spPr>
      </p:pic>
    </p:spTree>
    <p:extLst>
      <p:ext uri="{BB962C8B-B14F-4D97-AF65-F5344CB8AC3E}">
        <p14:creationId xmlns:p14="http://schemas.microsoft.com/office/powerpoint/2010/main" val="441749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3144" y="277365"/>
            <a:ext cx="10896599" cy="926418"/>
          </a:xfrm>
        </p:spPr>
        <p:txBody>
          <a:bodyPr>
            <a:normAutofit/>
          </a:bodyPr>
          <a:lstStyle/>
          <a:p>
            <a:r>
              <a:rPr lang="en-US" sz="4400" dirty="0" smtClean="0">
                <a:solidFill>
                  <a:schemeClr val="bg1"/>
                </a:solidFill>
                <a:latin typeface="Franklin Gothic Demi" panose="020B0703020102020204" pitchFamily="34" charset="0"/>
              </a:rPr>
              <a:t>Correcting Errors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83145" y="1997838"/>
            <a:ext cx="10558520" cy="2677656"/>
          </a:xfrm>
          <a:prstGeom prst="rect">
            <a:avLst/>
          </a:prstGeom>
        </p:spPr>
        <p:txBody>
          <a:bodyPr wrap="square">
            <a:spAutoFit/>
          </a:bodyPr>
          <a:lstStyle/>
          <a:p>
            <a:pPr marL="342900" indent="-342900">
              <a:buFont typeface="Courier New" panose="02070309020205020404" pitchFamily="49" charset="0"/>
              <a:buChar char="o"/>
            </a:pPr>
            <a:r>
              <a:rPr lang="en-US" sz="2400" dirty="0" smtClean="0"/>
              <a:t>If a taxpayer files an amended return to add property because they omitted property on their original return (Ex: left off inventory) it is omitted property and should be sent to DOR if the tax roll has been </a:t>
            </a:r>
            <a:r>
              <a:rPr lang="en-US" sz="2400" b="1" u="sng" dirty="0" smtClean="0"/>
              <a:t>closed</a:t>
            </a:r>
            <a:r>
              <a:rPr lang="en-US" sz="2400" dirty="0" smtClean="0"/>
              <a:t>.</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smtClean="0"/>
              <a:t>If your tax roll is still </a:t>
            </a:r>
            <a:r>
              <a:rPr lang="en-US" sz="2400" b="1" u="sng" dirty="0" smtClean="0"/>
              <a:t>open</a:t>
            </a:r>
            <a:r>
              <a:rPr lang="en-US" sz="2400" dirty="0" smtClean="0"/>
              <a:t> and a taxpayer filed an amended return because property was left off the original you can adjust the return in the system prior to closing.</a:t>
            </a:r>
            <a:endParaRPr lang="en-US" sz="2400" b="1" u="sng" dirty="0"/>
          </a:p>
        </p:txBody>
      </p:sp>
    </p:spTree>
    <p:extLst>
      <p:ext uri="{BB962C8B-B14F-4D97-AF65-F5344CB8AC3E}">
        <p14:creationId xmlns:p14="http://schemas.microsoft.com/office/powerpoint/2010/main" val="1111555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3144" y="277365"/>
            <a:ext cx="10896599" cy="926418"/>
          </a:xfrm>
        </p:spPr>
        <p:txBody>
          <a:bodyPr>
            <a:normAutofit/>
          </a:bodyPr>
          <a:lstStyle/>
          <a:p>
            <a:r>
              <a:rPr lang="en-US" sz="4400" dirty="0" smtClean="0">
                <a:solidFill>
                  <a:schemeClr val="bg1"/>
                </a:solidFill>
                <a:latin typeface="Franklin Gothic Demi" panose="020B0703020102020204" pitchFamily="34" charset="0"/>
              </a:rPr>
              <a:t>Amended Returns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693269" y="2513647"/>
            <a:ext cx="11267017" cy="2308324"/>
          </a:xfrm>
          <a:prstGeom prst="rect">
            <a:avLst/>
          </a:prstGeom>
        </p:spPr>
        <p:txBody>
          <a:bodyPr wrap="square">
            <a:spAutoFit/>
          </a:bodyPr>
          <a:lstStyle/>
          <a:p>
            <a:pPr marL="285750" indent="-285750">
              <a:buFont typeface="Courier New" panose="02070309020205020404" pitchFamily="49" charset="0"/>
              <a:buChar char="o"/>
            </a:pPr>
            <a:r>
              <a:rPr lang="en-US" sz="2400" dirty="0"/>
              <a:t>Taxpayers who discover an error was made on their personal property tax return can file and amended return along with an explanation of why the return is being amended and documentation to support the amended return</a:t>
            </a:r>
            <a:r>
              <a:rPr lang="en-US" sz="2400" dirty="0" smtClean="0"/>
              <a:t>.</a:t>
            </a:r>
          </a:p>
          <a:p>
            <a:endParaRPr lang="en-US" sz="2400" dirty="0"/>
          </a:p>
          <a:p>
            <a:pPr marL="285750" indent="-285750">
              <a:buFont typeface="Courier New" panose="02070309020205020404" pitchFamily="49" charset="0"/>
              <a:buChar char="o"/>
            </a:pPr>
            <a:r>
              <a:rPr lang="en-US" sz="2400" dirty="0"/>
              <a:t>Amended returns resulting in a possible refund should be filed within 2 years from the date of payment in accordance with KRS 134.590</a:t>
            </a:r>
          </a:p>
        </p:txBody>
      </p:sp>
    </p:spTree>
    <p:extLst>
      <p:ext uri="{BB962C8B-B14F-4D97-AF65-F5344CB8AC3E}">
        <p14:creationId xmlns:p14="http://schemas.microsoft.com/office/powerpoint/2010/main" val="4228297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3144" y="277365"/>
            <a:ext cx="10896599" cy="926418"/>
          </a:xfrm>
        </p:spPr>
        <p:txBody>
          <a:bodyPr>
            <a:normAutofit/>
          </a:bodyPr>
          <a:lstStyle/>
          <a:p>
            <a:r>
              <a:rPr lang="en-US" sz="4400" dirty="0" smtClean="0">
                <a:solidFill>
                  <a:schemeClr val="bg1"/>
                </a:solidFill>
                <a:latin typeface="Franklin Gothic Demi" panose="020B0703020102020204" pitchFamily="34" charset="0"/>
              </a:rPr>
              <a:t>What should the taxpayer provide?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551692" y="1585073"/>
            <a:ext cx="11088616" cy="4585871"/>
          </a:xfrm>
          <a:prstGeom prst="rect">
            <a:avLst/>
          </a:prstGeom>
        </p:spPr>
        <p:txBody>
          <a:bodyPr wrap="square">
            <a:spAutoFit/>
          </a:bodyPr>
          <a:lstStyle/>
          <a:p>
            <a:pPr marL="342900" indent="-342900">
              <a:buFont typeface="Courier New" panose="02070309020205020404" pitchFamily="49" charset="0"/>
              <a:buChar char="o"/>
            </a:pPr>
            <a:r>
              <a:rPr lang="en-US" sz="2800" u="sng" dirty="0"/>
              <a:t>Corrected</a:t>
            </a:r>
            <a:r>
              <a:rPr lang="en-US" sz="2800" dirty="0"/>
              <a:t> 62A500-Tangible Personal Property Tax return</a:t>
            </a:r>
          </a:p>
          <a:p>
            <a:pPr marL="342900" indent="-342900">
              <a:buFont typeface="Courier New" panose="02070309020205020404" pitchFamily="49" charset="0"/>
              <a:buChar char="o"/>
            </a:pPr>
            <a:r>
              <a:rPr lang="en-US" sz="2800" dirty="0"/>
              <a:t>Documentation</a:t>
            </a:r>
          </a:p>
          <a:p>
            <a:pPr marL="742950" lvl="1" indent="-285750">
              <a:buFont typeface="Courier New" panose="02070309020205020404" pitchFamily="49" charset="0"/>
              <a:buChar char="o"/>
            </a:pPr>
            <a:r>
              <a:rPr lang="en-US" sz="2400" dirty="0"/>
              <a:t>Examples but not limited to</a:t>
            </a:r>
          </a:p>
          <a:p>
            <a:pPr marL="1200150" lvl="2" indent="-285750">
              <a:buFont typeface="Courier New" panose="02070309020205020404" pitchFamily="49" charset="0"/>
              <a:buChar char="o"/>
            </a:pPr>
            <a:r>
              <a:rPr lang="en-US" sz="2000" dirty="0"/>
              <a:t>Fixed asset listing</a:t>
            </a:r>
          </a:p>
          <a:p>
            <a:pPr marL="1200150" lvl="2" indent="-285750">
              <a:buFont typeface="Courier New" panose="02070309020205020404" pitchFamily="49" charset="0"/>
              <a:buChar char="o"/>
            </a:pPr>
            <a:r>
              <a:rPr lang="en-US" sz="2000" dirty="0"/>
              <a:t>Depreciation schedules</a:t>
            </a:r>
          </a:p>
          <a:p>
            <a:pPr marL="1200150" lvl="2" indent="-285750">
              <a:buFont typeface="Courier New" panose="02070309020205020404" pitchFamily="49" charset="0"/>
              <a:buChar char="o"/>
            </a:pPr>
            <a:r>
              <a:rPr lang="en-US" sz="2000" dirty="0"/>
              <a:t>Inventory records</a:t>
            </a:r>
          </a:p>
          <a:p>
            <a:pPr marL="342900" indent="-342900">
              <a:buFont typeface="Courier New" panose="02070309020205020404" pitchFamily="49" charset="0"/>
              <a:buChar char="o"/>
            </a:pPr>
            <a:r>
              <a:rPr lang="en-US" sz="2800" dirty="0"/>
              <a:t>Refund request and/or application- if the amendment is resulting in a possible refund</a:t>
            </a:r>
          </a:p>
          <a:p>
            <a:pPr marL="742950" lvl="1" indent="-285750">
              <a:buFont typeface="Courier New" panose="02070309020205020404" pitchFamily="49" charset="0"/>
              <a:buChar char="o"/>
            </a:pPr>
            <a:r>
              <a:rPr lang="en-US" sz="2400" dirty="0"/>
              <a:t>KRS 134.590 (2) No state government agency shall authorize a refund unless each taxpayer individually applies for a refund within two (2) years from the date the taxpayer paid the tax. Each claim or application for a refund shall be in writing and state the specific grounds upon which it is based.</a:t>
            </a:r>
          </a:p>
        </p:txBody>
      </p:sp>
    </p:spTree>
    <p:extLst>
      <p:ext uri="{BB962C8B-B14F-4D97-AF65-F5344CB8AC3E}">
        <p14:creationId xmlns:p14="http://schemas.microsoft.com/office/powerpoint/2010/main" val="798983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770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When to forward to OPV for review?</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43709" y="1859340"/>
            <a:ext cx="10719087" cy="3354765"/>
          </a:xfrm>
          <a:prstGeom prst="rect">
            <a:avLst/>
          </a:prstGeom>
        </p:spPr>
        <p:txBody>
          <a:bodyPr wrap="square">
            <a:spAutoFit/>
          </a:bodyPr>
          <a:lstStyle/>
          <a:p>
            <a:pPr marL="342900" indent="-342900">
              <a:buFont typeface="Courier New" panose="02070309020205020404" pitchFamily="49" charset="0"/>
              <a:buChar char="o"/>
            </a:pPr>
            <a:r>
              <a:rPr lang="en-US" sz="2800" dirty="0"/>
              <a:t>Complex amended returns</a:t>
            </a:r>
          </a:p>
          <a:p>
            <a:pPr marL="342900" indent="-342900">
              <a:buFont typeface="Courier New" panose="02070309020205020404" pitchFamily="49" charset="0"/>
              <a:buChar char="o"/>
            </a:pPr>
            <a:r>
              <a:rPr lang="en-US" sz="2800" dirty="0"/>
              <a:t>Alternative Valuations</a:t>
            </a:r>
          </a:p>
          <a:p>
            <a:pPr marL="342900" indent="-342900">
              <a:buFont typeface="Courier New" panose="02070309020205020404" pitchFamily="49" charset="0"/>
              <a:buChar char="o"/>
            </a:pPr>
            <a:r>
              <a:rPr lang="en-US" sz="2800" dirty="0"/>
              <a:t>When the taxpayer doesn’t provide an explanation or documentation.</a:t>
            </a:r>
          </a:p>
          <a:p>
            <a:pPr marL="342900" indent="-342900">
              <a:buFont typeface="Courier New" panose="02070309020205020404" pitchFamily="49" charset="0"/>
              <a:buChar char="o"/>
            </a:pPr>
            <a:r>
              <a:rPr lang="en-US" sz="2800" dirty="0"/>
              <a:t>Increase in assessment that was filed after the May 15</a:t>
            </a:r>
            <a:r>
              <a:rPr lang="en-US" sz="2800" baseline="30000" dirty="0"/>
              <a:t>th</a:t>
            </a:r>
            <a:r>
              <a:rPr lang="en-US" sz="2800" dirty="0"/>
              <a:t> deadline. These are considered omitted and should be processed by OPV.</a:t>
            </a:r>
          </a:p>
          <a:p>
            <a:endParaRPr lang="en-US" sz="2400" dirty="0"/>
          </a:p>
          <a:p>
            <a:r>
              <a:rPr lang="en-US" sz="2400" dirty="0"/>
              <a:t>**If the amendment is clear, simple and you feel comfortable with the exoneration, please feel free to process without OPV authorization.**</a:t>
            </a:r>
          </a:p>
        </p:txBody>
      </p:sp>
    </p:spTree>
    <p:extLst>
      <p:ext uri="{BB962C8B-B14F-4D97-AF65-F5344CB8AC3E}">
        <p14:creationId xmlns:p14="http://schemas.microsoft.com/office/powerpoint/2010/main" val="250301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1673"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1749752" y="2502830"/>
            <a:ext cx="10123450" cy="1325563"/>
          </a:xfrm>
        </p:spPr>
        <p:txBody>
          <a:bodyPr>
            <a:normAutofit/>
          </a:bodyPr>
          <a:lstStyle/>
          <a:p>
            <a:pPr algn="ctr"/>
            <a:r>
              <a:rPr lang="en-US" sz="6000" b="1" dirty="0" smtClean="0"/>
              <a:t>Valuing Boats</a:t>
            </a:r>
            <a:endParaRPr lang="en-US" sz="6000" b="1" dirty="0"/>
          </a:p>
        </p:txBody>
      </p:sp>
    </p:spTree>
    <p:extLst>
      <p:ext uri="{BB962C8B-B14F-4D97-AF65-F5344CB8AC3E}">
        <p14:creationId xmlns:p14="http://schemas.microsoft.com/office/powerpoint/2010/main" val="1111489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a:stretch>
            <a:fillRect/>
          </a:stretch>
        </p:blipFill>
        <p:spPr>
          <a:xfrm>
            <a:off x="2773622" y="1865745"/>
            <a:ext cx="5675982" cy="4632464"/>
          </a:xfrm>
          <a:prstGeom prst="rect">
            <a:avLst/>
          </a:prstGeom>
        </p:spPr>
      </p:pic>
      <p:sp>
        <p:nvSpPr>
          <p:cNvPr id="17" name="Oval 16"/>
          <p:cNvSpPr/>
          <p:nvPr/>
        </p:nvSpPr>
        <p:spPr>
          <a:xfrm>
            <a:off x="6179901" y="3790349"/>
            <a:ext cx="2489812" cy="17406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8889821" y="3580483"/>
            <a:ext cx="3095738" cy="2027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893147" y="4409369"/>
            <a:ext cx="1927952" cy="369332"/>
          </a:xfrm>
          <a:prstGeom prst="rect">
            <a:avLst/>
          </a:prstGeom>
          <a:noFill/>
        </p:spPr>
        <p:txBody>
          <a:bodyPr wrap="square" rtlCol="0">
            <a:spAutoFit/>
          </a:bodyPr>
          <a:lstStyle/>
          <a:p>
            <a:pPr algn="ctr"/>
            <a:r>
              <a:rPr lang="en-US" b="1" dirty="0" smtClean="0">
                <a:solidFill>
                  <a:schemeClr val="bg1"/>
                </a:solidFill>
              </a:rPr>
              <a:t>Select Marine</a:t>
            </a:r>
            <a:endParaRPr lang="en-US" b="1" dirty="0">
              <a:solidFill>
                <a:schemeClr val="bg1"/>
              </a:solidFill>
            </a:endParaRPr>
          </a:p>
        </p:txBody>
      </p:sp>
      <p:sp>
        <p:nvSpPr>
          <p:cNvPr id="20" name="Rectangle 19"/>
          <p:cNvSpPr/>
          <p:nvPr/>
        </p:nvSpPr>
        <p:spPr>
          <a:xfrm>
            <a:off x="3585876" y="1464377"/>
            <a:ext cx="5303945" cy="369332"/>
          </a:xfrm>
          <a:prstGeom prst="rect">
            <a:avLst/>
          </a:prstGeom>
        </p:spPr>
        <p:txBody>
          <a:bodyPr wrap="square">
            <a:spAutoFit/>
          </a:bodyPr>
          <a:lstStyle/>
          <a:p>
            <a:r>
              <a:rPr lang="en-US" dirty="0">
                <a:hlinkClick r:id="rId5"/>
              </a:rPr>
              <a:t>https://extapps.nada.com/NadaOnline</a:t>
            </a:r>
            <a:endParaRPr lang="en-US" dirty="0"/>
          </a:p>
        </p:txBody>
      </p:sp>
    </p:spTree>
    <p:extLst>
      <p:ext uri="{BB962C8B-B14F-4D97-AF65-F5344CB8AC3E}">
        <p14:creationId xmlns:p14="http://schemas.microsoft.com/office/powerpoint/2010/main" val="2177073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827853" y="1402718"/>
            <a:ext cx="7216048" cy="369332"/>
          </a:xfrm>
          <a:prstGeom prst="rect">
            <a:avLst/>
          </a:prstGeom>
          <a:noFill/>
        </p:spPr>
        <p:txBody>
          <a:bodyPr wrap="square" rtlCol="0">
            <a:spAutoFit/>
          </a:bodyPr>
          <a:lstStyle/>
          <a:p>
            <a:r>
              <a:rPr lang="en-US" dirty="0" smtClean="0"/>
              <a:t>Select Year, Type and enter make in the search box.</a:t>
            </a:r>
            <a:endParaRPr lang="en-US" dirty="0"/>
          </a:p>
        </p:txBody>
      </p:sp>
      <p:sp>
        <p:nvSpPr>
          <p:cNvPr id="21" name="TextBox 20"/>
          <p:cNvSpPr txBox="1"/>
          <p:nvPr/>
        </p:nvSpPr>
        <p:spPr>
          <a:xfrm>
            <a:off x="2064715" y="1817931"/>
            <a:ext cx="6742323" cy="369332"/>
          </a:xfrm>
          <a:prstGeom prst="rect">
            <a:avLst/>
          </a:prstGeom>
          <a:noFill/>
        </p:spPr>
        <p:txBody>
          <a:bodyPr wrap="square" rtlCol="0">
            <a:spAutoFit/>
          </a:bodyPr>
          <a:lstStyle/>
          <a:p>
            <a:r>
              <a:rPr lang="en-US" dirty="0" smtClean="0"/>
              <a:t>Example #1: Boat, Motor &amp; Trailer included </a:t>
            </a:r>
            <a:endParaRPr lang="en-US" dirty="0"/>
          </a:p>
        </p:txBody>
      </p:sp>
      <p:pic>
        <p:nvPicPr>
          <p:cNvPr id="22" name="Picture 21"/>
          <p:cNvPicPr>
            <a:picLocks noChangeAspect="1"/>
          </p:cNvPicPr>
          <p:nvPr/>
        </p:nvPicPr>
        <p:blipFill>
          <a:blip r:embed="rId4"/>
          <a:stretch>
            <a:fillRect/>
          </a:stretch>
        </p:blipFill>
        <p:spPr>
          <a:xfrm>
            <a:off x="1091005" y="2073796"/>
            <a:ext cx="9210101" cy="4326863"/>
          </a:xfrm>
          <a:prstGeom prst="rect">
            <a:avLst/>
          </a:prstGeom>
        </p:spPr>
      </p:pic>
      <p:sp>
        <p:nvSpPr>
          <p:cNvPr id="23" name="Oval 22"/>
          <p:cNvSpPr/>
          <p:nvPr/>
        </p:nvSpPr>
        <p:spPr>
          <a:xfrm>
            <a:off x="2064715" y="2799902"/>
            <a:ext cx="969484" cy="5838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134046" y="3423376"/>
            <a:ext cx="969484" cy="5838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53828" y="2839483"/>
            <a:ext cx="1218754" cy="5838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65383" y="5681302"/>
            <a:ext cx="2613890" cy="5838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182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4"/>
          <a:stretch>
            <a:fillRect/>
          </a:stretch>
        </p:blipFill>
        <p:spPr>
          <a:xfrm>
            <a:off x="229805" y="1341463"/>
            <a:ext cx="5202582" cy="5185123"/>
          </a:xfrm>
          <a:prstGeom prst="rect">
            <a:avLst/>
          </a:prstGeom>
        </p:spPr>
      </p:pic>
      <p:sp>
        <p:nvSpPr>
          <p:cNvPr id="20" name="Oval 19"/>
          <p:cNvSpPr/>
          <p:nvPr/>
        </p:nvSpPr>
        <p:spPr>
          <a:xfrm>
            <a:off x="332398" y="2245995"/>
            <a:ext cx="980501" cy="451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Elbow Connector 26"/>
          <p:cNvCxnSpPr/>
          <p:nvPr/>
        </p:nvCxnSpPr>
        <p:spPr>
          <a:xfrm flipV="1">
            <a:off x="1439513" y="1904472"/>
            <a:ext cx="1288753" cy="567369"/>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61336" y="1722775"/>
            <a:ext cx="2115239" cy="523220"/>
          </a:xfrm>
          <a:prstGeom prst="rect">
            <a:avLst/>
          </a:prstGeom>
          <a:noFill/>
        </p:spPr>
        <p:txBody>
          <a:bodyPr wrap="square" rtlCol="0">
            <a:spAutoFit/>
          </a:bodyPr>
          <a:lstStyle/>
          <a:p>
            <a:r>
              <a:rPr lang="en-US" sz="1400" dirty="0" smtClean="0">
                <a:solidFill>
                  <a:srgbClr val="FF0000"/>
                </a:solidFill>
              </a:rPr>
              <a:t>Select boat that meets your criteria </a:t>
            </a:r>
            <a:endParaRPr lang="en-US" sz="1400" dirty="0">
              <a:solidFill>
                <a:srgbClr val="FF0000"/>
              </a:solidFill>
            </a:endParaRPr>
          </a:p>
        </p:txBody>
      </p:sp>
      <p:pic>
        <p:nvPicPr>
          <p:cNvPr id="29" name="Picture 28"/>
          <p:cNvPicPr>
            <a:picLocks noChangeAspect="1"/>
          </p:cNvPicPr>
          <p:nvPr/>
        </p:nvPicPr>
        <p:blipFill>
          <a:blip r:embed="rId5"/>
          <a:stretch>
            <a:fillRect/>
          </a:stretch>
        </p:blipFill>
        <p:spPr>
          <a:xfrm>
            <a:off x="7272771" y="1391089"/>
            <a:ext cx="4190025" cy="2688480"/>
          </a:xfrm>
          <a:prstGeom prst="rect">
            <a:avLst/>
          </a:prstGeom>
        </p:spPr>
      </p:pic>
      <p:sp>
        <p:nvSpPr>
          <p:cNvPr id="30" name="TextBox 29"/>
          <p:cNvSpPr txBox="1"/>
          <p:nvPr/>
        </p:nvSpPr>
        <p:spPr>
          <a:xfrm>
            <a:off x="7370284" y="4538949"/>
            <a:ext cx="3988106" cy="830997"/>
          </a:xfrm>
          <a:prstGeom prst="rect">
            <a:avLst/>
          </a:prstGeom>
          <a:noFill/>
        </p:spPr>
        <p:txBody>
          <a:bodyPr wrap="square" rtlCol="0">
            <a:spAutoFit/>
          </a:bodyPr>
          <a:lstStyle/>
          <a:p>
            <a:pPr algn="ctr"/>
            <a:r>
              <a:rPr lang="en-US" sz="2400" dirty="0" smtClean="0">
                <a:solidFill>
                  <a:srgbClr val="FF0000"/>
                </a:solidFill>
              </a:rPr>
              <a:t>Be sure to pay attention to vehicle notes.</a:t>
            </a:r>
            <a:endParaRPr lang="en-US" sz="2400" dirty="0">
              <a:solidFill>
                <a:srgbClr val="FF0000"/>
              </a:solidFill>
            </a:endParaRPr>
          </a:p>
        </p:txBody>
      </p:sp>
    </p:spTree>
    <p:extLst>
      <p:ext uri="{BB962C8B-B14F-4D97-AF65-F5344CB8AC3E}">
        <p14:creationId xmlns:p14="http://schemas.microsoft.com/office/powerpoint/2010/main" val="1556859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1673"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1749752" y="2502830"/>
            <a:ext cx="10123450" cy="1325563"/>
          </a:xfrm>
        </p:spPr>
        <p:txBody>
          <a:bodyPr>
            <a:normAutofit/>
          </a:bodyPr>
          <a:lstStyle/>
          <a:p>
            <a:pPr algn="ctr"/>
            <a:r>
              <a:rPr lang="en-US" sz="6000" b="1" dirty="0" smtClean="0"/>
              <a:t>Reviewing Tangibles</a:t>
            </a:r>
            <a:endParaRPr lang="en-US" sz="6000" b="1" dirty="0"/>
          </a:p>
        </p:txBody>
      </p:sp>
    </p:spTree>
    <p:extLst>
      <p:ext uri="{BB962C8B-B14F-4D97-AF65-F5344CB8AC3E}">
        <p14:creationId xmlns:p14="http://schemas.microsoft.com/office/powerpoint/2010/main" val="622940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4"/>
          <a:stretch>
            <a:fillRect/>
          </a:stretch>
        </p:blipFill>
        <p:spPr>
          <a:xfrm>
            <a:off x="1200727" y="1259445"/>
            <a:ext cx="5456969" cy="5393091"/>
          </a:xfrm>
          <a:prstGeom prst="rect">
            <a:avLst/>
          </a:prstGeom>
        </p:spPr>
      </p:pic>
      <p:sp>
        <p:nvSpPr>
          <p:cNvPr id="21" name="Oval 20"/>
          <p:cNvSpPr/>
          <p:nvPr/>
        </p:nvSpPr>
        <p:spPr>
          <a:xfrm>
            <a:off x="5601515" y="1897796"/>
            <a:ext cx="1156771" cy="514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Elbow Connector 21"/>
          <p:cNvCxnSpPr/>
          <p:nvPr/>
        </p:nvCxnSpPr>
        <p:spPr>
          <a:xfrm flipV="1">
            <a:off x="6890578" y="1710509"/>
            <a:ext cx="1299991" cy="444720"/>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190569" y="1560845"/>
            <a:ext cx="2159306" cy="369332"/>
          </a:xfrm>
          <a:prstGeom prst="rect">
            <a:avLst/>
          </a:prstGeom>
          <a:noFill/>
        </p:spPr>
        <p:txBody>
          <a:bodyPr wrap="square" rtlCol="0">
            <a:spAutoFit/>
          </a:bodyPr>
          <a:lstStyle/>
          <a:p>
            <a:pPr algn="ctr"/>
            <a:r>
              <a:rPr lang="en-US" dirty="0" smtClean="0"/>
              <a:t>Select ‘Get Value’.</a:t>
            </a:r>
            <a:endParaRPr lang="en-US" dirty="0"/>
          </a:p>
        </p:txBody>
      </p:sp>
      <p:sp>
        <p:nvSpPr>
          <p:cNvPr id="24" name="TextBox 23"/>
          <p:cNvSpPr txBox="1"/>
          <p:nvPr/>
        </p:nvSpPr>
        <p:spPr>
          <a:xfrm>
            <a:off x="8003554" y="3101264"/>
            <a:ext cx="3338111" cy="923330"/>
          </a:xfrm>
          <a:prstGeom prst="rect">
            <a:avLst/>
          </a:prstGeom>
          <a:noFill/>
        </p:spPr>
        <p:txBody>
          <a:bodyPr wrap="square" rtlCol="0">
            <a:spAutoFit/>
          </a:bodyPr>
          <a:lstStyle/>
          <a:p>
            <a:r>
              <a:rPr lang="en-US" dirty="0" smtClean="0"/>
              <a:t>If any of the extra option are known, you would add those here.</a:t>
            </a:r>
            <a:endParaRPr lang="en-US" dirty="0"/>
          </a:p>
        </p:txBody>
      </p:sp>
    </p:spTree>
    <p:extLst>
      <p:ext uri="{BB962C8B-B14F-4D97-AF65-F5344CB8AC3E}">
        <p14:creationId xmlns:p14="http://schemas.microsoft.com/office/powerpoint/2010/main" val="3023147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4"/>
          <a:stretch>
            <a:fillRect/>
          </a:stretch>
        </p:blipFill>
        <p:spPr>
          <a:xfrm>
            <a:off x="303693" y="1287090"/>
            <a:ext cx="9110056" cy="4777303"/>
          </a:xfrm>
          <a:prstGeom prst="rect">
            <a:avLst/>
          </a:prstGeom>
        </p:spPr>
      </p:pic>
      <p:sp>
        <p:nvSpPr>
          <p:cNvPr id="17" name="TextBox 16"/>
          <p:cNvSpPr txBox="1"/>
          <p:nvPr/>
        </p:nvSpPr>
        <p:spPr>
          <a:xfrm>
            <a:off x="3365513" y="1563640"/>
            <a:ext cx="2588964" cy="923330"/>
          </a:xfrm>
          <a:prstGeom prst="rect">
            <a:avLst/>
          </a:prstGeom>
          <a:noFill/>
        </p:spPr>
        <p:txBody>
          <a:bodyPr wrap="square" rtlCol="0">
            <a:spAutoFit/>
          </a:bodyPr>
          <a:lstStyle/>
          <a:p>
            <a:r>
              <a:rPr lang="en-US" b="1" dirty="0" smtClean="0">
                <a:solidFill>
                  <a:srgbClr val="FF0000"/>
                </a:solidFill>
              </a:rPr>
              <a:t>Boats should be assessed at the Used Trade-In Value.</a:t>
            </a:r>
            <a:endParaRPr lang="en-US" b="1" dirty="0">
              <a:solidFill>
                <a:srgbClr val="FF0000"/>
              </a:solidFill>
            </a:endParaRPr>
          </a:p>
        </p:txBody>
      </p:sp>
      <p:cxnSp>
        <p:nvCxnSpPr>
          <p:cNvPr id="18" name="Elbow Connector 17"/>
          <p:cNvCxnSpPr/>
          <p:nvPr/>
        </p:nvCxnSpPr>
        <p:spPr>
          <a:xfrm rot="5400000" flipH="1" flipV="1">
            <a:off x="3307887" y="2968464"/>
            <a:ext cx="1833602" cy="870614"/>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122438" y="4469909"/>
            <a:ext cx="1102250" cy="413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3077" y="6008696"/>
            <a:ext cx="9160526" cy="646331"/>
          </a:xfrm>
          <a:prstGeom prst="rect">
            <a:avLst/>
          </a:prstGeom>
          <a:noFill/>
        </p:spPr>
        <p:txBody>
          <a:bodyPr wrap="square" rtlCol="0">
            <a:spAutoFit/>
          </a:bodyPr>
          <a:lstStyle/>
          <a:p>
            <a:r>
              <a:rPr lang="en-US" dirty="0" smtClean="0">
                <a:solidFill>
                  <a:srgbClr val="FF0000"/>
                </a:solidFill>
              </a:rPr>
              <a:t>The NADA value is a guide and you can deviate from this value if additional information is available.                                                                                                                        KRS 132.485(1)(a)</a:t>
            </a:r>
            <a:endParaRPr lang="en-US" dirty="0">
              <a:solidFill>
                <a:srgbClr val="FF0000"/>
              </a:solidFill>
            </a:endParaRPr>
          </a:p>
        </p:txBody>
      </p:sp>
    </p:spTree>
    <p:extLst>
      <p:ext uri="{BB962C8B-B14F-4D97-AF65-F5344CB8AC3E}">
        <p14:creationId xmlns:p14="http://schemas.microsoft.com/office/powerpoint/2010/main" val="3111529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 Boat</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72487" y="1392078"/>
            <a:ext cx="6833908" cy="677108"/>
          </a:xfrm>
          <a:prstGeom prst="rect">
            <a:avLst/>
          </a:prstGeom>
          <a:noFill/>
        </p:spPr>
        <p:txBody>
          <a:bodyPr wrap="square" rtlCol="0">
            <a:spAutoFit/>
          </a:bodyPr>
          <a:lstStyle/>
          <a:p>
            <a:r>
              <a:rPr lang="en-US" sz="2000" b="1" dirty="0" smtClean="0"/>
              <a:t>Example 2: Boat, Motor and Trailer valued individually</a:t>
            </a:r>
          </a:p>
          <a:p>
            <a:endParaRPr lang="en-US" dirty="0">
              <a:solidFill>
                <a:srgbClr val="FF0000"/>
              </a:solidFill>
            </a:endParaRPr>
          </a:p>
        </p:txBody>
      </p:sp>
      <p:pic>
        <p:nvPicPr>
          <p:cNvPr id="21" name="Picture 20"/>
          <p:cNvPicPr>
            <a:picLocks noChangeAspect="1"/>
          </p:cNvPicPr>
          <p:nvPr/>
        </p:nvPicPr>
        <p:blipFill>
          <a:blip r:embed="rId4"/>
          <a:stretch>
            <a:fillRect/>
          </a:stretch>
        </p:blipFill>
        <p:spPr>
          <a:xfrm>
            <a:off x="172487" y="1898342"/>
            <a:ext cx="5952588" cy="4644438"/>
          </a:xfrm>
          <a:prstGeom prst="rect">
            <a:avLst/>
          </a:prstGeom>
        </p:spPr>
      </p:pic>
      <p:pic>
        <p:nvPicPr>
          <p:cNvPr id="22" name="Picture 21"/>
          <p:cNvPicPr>
            <a:picLocks noChangeAspect="1"/>
          </p:cNvPicPr>
          <p:nvPr/>
        </p:nvPicPr>
        <p:blipFill>
          <a:blip r:embed="rId5"/>
          <a:stretch>
            <a:fillRect/>
          </a:stretch>
        </p:blipFill>
        <p:spPr>
          <a:xfrm>
            <a:off x="7370284" y="1653716"/>
            <a:ext cx="3910987" cy="2692152"/>
          </a:xfrm>
          <a:prstGeom prst="rect">
            <a:avLst/>
          </a:prstGeom>
        </p:spPr>
      </p:pic>
      <p:sp>
        <p:nvSpPr>
          <p:cNvPr id="23" name="TextBox 22"/>
          <p:cNvSpPr txBox="1"/>
          <p:nvPr/>
        </p:nvSpPr>
        <p:spPr>
          <a:xfrm>
            <a:off x="7370284" y="4554217"/>
            <a:ext cx="3309777" cy="1200329"/>
          </a:xfrm>
          <a:prstGeom prst="rect">
            <a:avLst/>
          </a:prstGeom>
          <a:noFill/>
        </p:spPr>
        <p:txBody>
          <a:bodyPr wrap="square" rtlCol="0">
            <a:spAutoFit/>
          </a:bodyPr>
          <a:lstStyle/>
          <a:p>
            <a:r>
              <a:rPr lang="en-US" dirty="0" smtClean="0"/>
              <a:t>Note: The vehicle notes indicate that this value doesn’t include the trailer or motor.</a:t>
            </a:r>
            <a:endParaRPr lang="en-US" dirty="0"/>
          </a:p>
        </p:txBody>
      </p:sp>
      <p:sp>
        <p:nvSpPr>
          <p:cNvPr id="24" name="Oval 23"/>
          <p:cNvSpPr/>
          <p:nvPr/>
        </p:nvSpPr>
        <p:spPr>
          <a:xfrm>
            <a:off x="2779979" y="5154381"/>
            <a:ext cx="1101686" cy="6279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297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 Trailer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4"/>
          <a:stretch>
            <a:fillRect/>
          </a:stretch>
        </p:blipFill>
        <p:spPr>
          <a:xfrm>
            <a:off x="2602102" y="1279260"/>
            <a:ext cx="5359643" cy="5309740"/>
          </a:xfrm>
          <a:prstGeom prst="rect">
            <a:avLst/>
          </a:prstGeom>
        </p:spPr>
      </p:pic>
      <p:sp>
        <p:nvSpPr>
          <p:cNvPr id="17" name="Oval 16"/>
          <p:cNvSpPr/>
          <p:nvPr/>
        </p:nvSpPr>
        <p:spPr>
          <a:xfrm>
            <a:off x="3322532" y="1585205"/>
            <a:ext cx="727113" cy="605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01441" y="1585205"/>
            <a:ext cx="1101687" cy="605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642478" y="3222495"/>
            <a:ext cx="2820318" cy="646331"/>
          </a:xfrm>
          <a:prstGeom prst="rect">
            <a:avLst/>
          </a:prstGeom>
          <a:noFill/>
        </p:spPr>
        <p:txBody>
          <a:bodyPr wrap="square" rtlCol="0">
            <a:spAutoFit/>
          </a:bodyPr>
          <a:lstStyle/>
          <a:p>
            <a:r>
              <a:rPr lang="en-US" dirty="0" smtClean="0"/>
              <a:t>Select the year, Boat Trailers &amp; length.</a:t>
            </a:r>
            <a:endParaRPr lang="en-US" dirty="0"/>
          </a:p>
        </p:txBody>
      </p:sp>
    </p:spTree>
    <p:extLst>
      <p:ext uri="{BB962C8B-B14F-4D97-AF65-F5344CB8AC3E}">
        <p14:creationId xmlns:p14="http://schemas.microsoft.com/office/powerpoint/2010/main" val="3392828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 Trailer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4"/>
          <a:stretch>
            <a:fillRect/>
          </a:stretch>
        </p:blipFill>
        <p:spPr>
          <a:xfrm>
            <a:off x="2074320" y="1369643"/>
            <a:ext cx="6968080" cy="5075223"/>
          </a:xfrm>
          <a:prstGeom prst="rect">
            <a:avLst/>
          </a:prstGeom>
        </p:spPr>
      </p:pic>
      <p:sp>
        <p:nvSpPr>
          <p:cNvPr id="21" name="Oval 20"/>
          <p:cNvSpPr/>
          <p:nvPr/>
        </p:nvSpPr>
        <p:spPr>
          <a:xfrm>
            <a:off x="5152444" y="4240715"/>
            <a:ext cx="1366092" cy="7271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957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 Motor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4"/>
          <a:stretch>
            <a:fillRect/>
          </a:stretch>
        </p:blipFill>
        <p:spPr>
          <a:xfrm>
            <a:off x="1255589" y="1633738"/>
            <a:ext cx="9129601" cy="3883487"/>
          </a:xfrm>
          <a:prstGeom prst="rect">
            <a:avLst/>
          </a:prstGeom>
        </p:spPr>
      </p:pic>
      <p:sp>
        <p:nvSpPr>
          <p:cNvPr id="17" name="Oval 16"/>
          <p:cNvSpPr/>
          <p:nvPr/>
        </p:nvSpPr>
        <p:spPr>
          <a:xfrm>
            <a:off x="2392439" y="2152570"/>
            <a:ext cx="826265" cy="495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92440" y="2653582"/>
            <a:ext cx="826265" cy="495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42546" y="2101284"/>
            <a:ext cx="1459346" cy="495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05527" y="4649427"/>
            <a:ext cx="2327563" cy="495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4083028" y="4297789"/>
            <a:ext cx="1957330" cy="101355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58626" y="4619900"/>
            <a:ext cx="1446880" cy="369332"/>
          </a:xfrm>
          <a:prstGeom prst="rect">
            <a:avLst/>
          </a:prstGeom>
          <a:noFill/>
        </p:spPr>
        <p:txBody>
          <a:bodyPr wrap="square" rtlCol="0">
            <a:spAutoFit/>
          </a:bodyPr>
          <a:lstStyle/>
          <a:p>
            <a:r>
              <a:rPr lang="en-US" dirty="0" smtClean="0">
                <a:solidFill>
                  <a:schemeClr val="bg1"/>
                </a:solidFill>
              </a:rPr>
              <a:t>Click Here</a:t>
            </a:r>
            <a:endParaRPr lang="en-US" dirty="0">
              <a:solidFill>
                <a:schemeClr val="bg1"/>
              </a:solidFill>
            </a:endParaRPr>
          </a:p>
        </p:txBody>
      </p:sp>
      <p:sp>
        <p:nvSpPr>
          <p:cNvPr id="25" name="TextBox 24"/>
          <p:cNvSpPr txBox="1"/>
          <p:nvPr/>
        </p:nvSpPr>
        <p:spPr>
          <a:xfrm>
            <a:off x="1736635" y="5762246"/>
            <a:ext cx="7502487" cy="369332"/>
          </a:xfrm>
          <a:prstGeom prst="rect">
            <a:avLst/>
          </a:prstGeom>
          <a:noFill/>
        </p:spPr>
        <p:txBody>
          <a:bodyPr wrap="square" rtlCol="0">
            <a:spAutoFit/>
          </a:bodyPr>
          <a:lstStyle/>
          <a:p>
            <a:r>
              <a:rPr lang="en-US" dirty="0" smtClean="0"/>
              <a:t>Select year, type and enter make of motor in ‘Search’.</a:t>
            </a:r>
            <a:endParaRPr lang="en-US" dirty="0"/>
          </a:p>
        </p:txBody>
      </p:sp>
    </p:spTree>
    <p:extLst>
      <p:ext uri="{BB962C8B-B14F-4D97-AF65-F5344CB8AC3E}">
        <p14:creationId xmlns:p14="http://schemas.microsoft.com/office/powerpoint/2010/main" val="1685090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 Motor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4"/>
          <a:stretch>
            <a:fillRect/>
          </a:stretch>
        </p:blipFill>
        <p:spPr>
          <a:xfrm>
            <a:off x="2931232" y="1472932"/>
            <a:ext cx="5800725" cy="4705350"/>
          </a:xfrm>
          <a:prstGeom prst="rect">
            <a:avLst/>
          </a:prstGeom>
        </p:spPr>
      </p:pic>
      <p:sp>
        <p:nvSpPr>
          <p:cNvPr id="21" name="TextBox 20"/>
          <p:cNvSpPr txBox="1"/>
          <p:nvPr/>
        </p:nvSpPr>
        <p:spPr>
          <a:xfrm>
            <a:off x="319489" y="3591499"/>
            <a:ext cx="2346593" cy="646331"/>
          </a:xfrm>
          <a:prstGeom prst="rect">
            <a:avLst/>
          </a:prstGeom>
          <a:noFill/>
        </p:spPr>
        <p:txBody>
          <a:bodyPr wrap="square" rtlCol="0">
            <a:spAutoFit/>
          </a:bodyPr>
          <a:lstStyle/>
          <a:p>
            <a:r>
              <a:rPr lang="en-US" dirty="0" smtClean="0"/>
              <a:t>Select motor that meets your criteria </a:t>
            </a:r>
            <a:endParaRPr lang="en-US" dirty="0"/>
          </a:p>
        </p:txBody>
      </p:sp>
    </p:spTree>
    <p:extLst>
      <p:ext uri="{BB962C8B-B14F-4D97-AF65-F5344CB8AC3E}">
        <p14:creationId xmlns:p14="http://schemas.microsoft.com/office/powerpoint/2010/main" val="4048892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 Motor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4"/>
          <a:stretch>
            <a:fillRect/>
          </a:stretch>
        </p:blipFill>
        <p:spPr>
          <a:xfrm>
            <a:off x="2502848" y="1341463"/>
            <a:ext cx="5809879" cy="4970246"/>
          </a:xfrm>
          <a:prstGeom prst="rect">
            <a:avLst/>
          </a:prstGeom>
        </p:spPr>
      </p:pic>
      <p:sp>
        <p:nvSpPr>
          <p:cNvPr id="17" name="Oval 16"/>
          <p:cNvSpPr/>
          <p:nvPr/>
        </p:nvSpPr>
        <p:spPr>
          <a:xfrm>
            <a:off x="5082449" y="4539728"/>
            <a:ext cx="1013551" cy="5177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649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E-valuator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336923" y="2056175"/>
            <a:ext cx="9518154" cy="2616101"/>
          </a:xfrm>
          <a:prstGeom prst="rect">
            <a:avLst/>
          </a:prstGeom>
          <a:noFill/>
        </p:spPr>
        <p:txBody>
          <a:bodyPr wrap="square" rtlCol="0">
            <a:spAutoFit/>
          </a:bodyPr>
          <a:lstStyle/>
          <a:p>
            <a:r>
              <a:rPr lang="en-US" sz="2800" b="1" dirty="0"/>
              <a:t>Example </a:t>
            </a:r>
            <a:r>
              <a:rPr lang="en-US" sz="2800" b="1" dirty="0" smtClean="0"/>
              <a:t>2:  Boat</a:t>
            </a:r>
            <a:r>
              <a:rPr lang="en-US" sz="2800" b="1" dirty="0"/>
              <a:t>, Motor and Trailer valued </a:t>
            </a:r>
            <a:r>
              <a:rPr lang="en-US" sz="2800" b="1" dirty="0" smtClean="0"/>
              <a:t>individually</a:t>
            </a:r>
            <a:endParaRPr lang="en-US" sz="2800" b="1" dirty="0"/>
          </a:p>
          <a:p>
            <a:endParaRPr lang="en-US" dirty="0">
              <a:solidFill>
                <a:srgbClr val="FF0000"/>
              </a:solidFill>
            </a:endParaRPr>
          </a:p>
          <a:p>
            <a:r>
              <a:rPr lang="en-US" sz="2000" dirty="0" smtClean="0"/>
              <a:t>Boat		$2270  			NADA E-valuator Power Boats </a:t>
            </a:r>
          </a:p>
          <a:p>
            <a:r>
              <a:rPr lang="en-US" sz="2000" dirty="0" smtClean="0"/>
              <a:t>Trailer		$  225		                NADA E-valuator Boat Trailer </a:t>
            </a:r>
          </a:p>
          <a:p>
            <a:r>
              <a:rPr lang="en-US" sz="2000" u="sng" dirty="0" smtClean="0"/>
              <a:t>Motor		$  735 </a:t>
            </a:r>
            <a:r>
              <a:rPr lang="en-US" sz="2000" dirty="0" smtClean="0"/>
              <a:t>	                                NADA E-valuator Outboard Motors</a:t>
            </a:r>
          </a:p>
          <a:p>
            <a:endParaRPr lang="en-US" sz="2000" dirty="0"/>
          </a:p>
          <a:p>
            <a:r>
              <a:rPr lang="en-US" sz="2000" dirty="0" smtClean="0"/>
              <a:t>Total 		$3230</a:t>
            </a:r>
            <a:endParaRPr lang="en-US" sz="2000" dirty="0"/>
          </a:p>
          <a:p>
            <a:endParaRPr lang="en-US" dirty="0"/>
          </a:p>
        </p:txBody>
      </p:sp>
    </p:spTree>
    <p:extLst>
      <p:ext uri="{BB962C8B-B14F-4D97-AF65-F5344CB8AC3E}">
        <p14:creationId xmlns:p14="http://schemas.microsoft.com/office/powerpoint/2010/main" val="3698762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NADA Marine Guide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53669" y="1722031"/>
            <a:ext cx="11618258" cy="4339650"/>
          </a:xfrm>
          <a:prstGeom prst="rect">
            <a:avLst/>
          </a:prstGeom>
          <a:noFill/>
        </p:spPr>
        <p:txBody>
          <a:bodyPr wrap="square" rtlCol="0">
            <a:spAutoFit/>
          </a:bodyPr>
          <a:lstStyle/>
          <a:p>
            <a:r>
              <a:rPr lang="en-US" sz="2000" dirty="0" smtClean="0"/>
              <a:t>The Marine guide is divided into multiple sections including:</a:t>
            </a:r>
          </a:p>
          <a:p>
            <a:r>
              <a:rPr lang="en-US" sz="2000" dirty="0"/>
              <a:t>	</a:t>
            </a:r>
            <a:r>
              <a:rPr lang="en-US" sz="2000" dirty="0" smtClean="0"/>
              <a:t>- Boats</a:t>
            </a:r>
          </a:p>
          <a:p>
            <a:r>
              <a:rPr lang="en-US" sz="2000" dirty="0"/>
              <a:t>	</a:t>
            </a:r>
            <a:r>
              <a:rPr lang="en-US" sz="2000" dirty="0" smtClean="0"/>
              <a:t>- Outboard Motors</a:t>
            </a:r>
          </a:p>
          <a:p>
            <a:r>
              <a:rPr lang="en-US" sz="2000" dirty="0"/>
              <a:t>	</a:t>
            </a:r>
            <a:r>
              <a:rPr lang="en-US" sz="2000" dirty="0" smtClean="0"/>
              <a:t>- Trailers</a:t>
            </a:r>
          </a:p>
          <a:p>
            <a:r>
              <a:rPr lang="en-US" sz="2000" dirty="0"/>
              <a:t>	</a:t>
            </a:r>
            <a:r>
              <a:rPr lang="en-US" sz="2000" dirty="0" smtClean="0"/>
              <a:t>- Inboard Motors</a:t>
            </a:r>
          </a:p>
          <a:p>
            <a:endParaRPr lang="en-US" sz="2000" dirty="0"/>
          </a:p>
          <a:p>
            <a:r>
              <a:rPr lang="en-US" sz="2000" dirty="0" smtClean="0"/>
              <a:t>As with the E-valuator version some values include the trailer, motor and other equipment combinations.  It is important to review the headings for each manufacturer to determine what value option is used for their models.</a:t>
            </a:r>
          </a:p>
          <a:p>
            <a:endParaRPr lang="en-US" sz="2000" dirty="0"/>
          </a:p>
          <a:p>
            <a:r>
              <a:rPr lang="en-US" sz="2000" dirty="0" smtClean="0"/>
              <a:t>If you are reviewing a boat model that does not include the combination options it will be necessary to use the manual to determine an individual value for the boat, motor and trailer to complete the assessment.</a:t>
            </a:r>
          </a:p>
          <a:p>
            <a:endParaRPr lang="en-US" dirty="0" smtClean="0">
              <a:solidFill>
                <a:srgbClr val="0000FF"/>
              </a:solidFill>
            </a:endParaRPr>
          </a:p>
          <a:p>
            <a:endParaRPr lang="en-US" dirty="0" smtClean="0">
              <a:solidFill>
                <a:srgbClr val="0000FF"/>
              </a:solidFill>
            </a:endParaRPr>
          </a:p>
        </p:txBody>
      </p:sp>
    </p:spTree>
    <p:extLst>
      <p:ext uri="{BB962C8B-B14F-4D97-AF65-F5344CB8AC3E}">
        <p14:creationId xmlns:p14="http://schemas.microsoft.com/office/powerpoint/2010/main" val="1600937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316" y="83127"/>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1749752" y="553958"/>
            <a:ext cx="10395363" cy="1708951"/>
          </a:xfrm>
        </p:spPr>
        <p:txBody>
          <a:bodyPr anchor="t">
            <a:normAutofit/>
          </a:bodyPr>
          <a:lstStyle/>
          <a:p>
            <a:r>
              <a:rPr lang="en-US" sz="3200" b="1" u="sng" dirty="0" smtClean="0"/>
              <a:t>Pre Audit</a:t>
            </a:r>
            <a:br>
              <a:rPr lang="en-US" sz="3200" b="1" u="sng" dirty="0" smtClean="0"/>
            </a:br>
            <a:r>
              <a:rPr lang="en-US" sz="2400" b="1" u="sng" dirty="0"/>
              <a:t/>
            </a:r>
            <a:br>
              <a:rPr lang="en-US" sz="2400" b="1" u="sng" dirty="0"/>
            </a:br>
            <a:r>
              <a:rPr lang="en-US" sz="2400" dirty="0" smtClean="0"/>
              <a:t>Before a return is entered into the system, the following “pre-audit” checks should be performed to ensure an accurate record and reduce data entry time.</a:t>
            </a:r>
            <a:endParaRPr lang="en-US" sz="2400" b="1" u="sng" dirty="0"/>
          </a:p>
        </p:txBody>
      </p:sp>
      <p:sp>
        <p:nvSpPr>
          <p:cNvPr id="2" name="TextBox 1"/>
          <p:cNvSpPr txBox="1"/>
          <p:nvPr/>
        </p:nvSpPr>
        <p:spPr>
          <a:xfrm>
            <a:off x="1667268" y="2497943"/>
            <a:ext cx="10229812" cy="3447098"/>
          </a:xfrm>
          <a:prstGeom prst="rect">
            <a:avLst/>
          </a:prstGeom>
          <a:noFill/>
        </p:spPr>
        <p:txBody>
          <a:bodyPr wrap="square" rtlCol="0">
            <a:spAutoFit/>
          </a:bodyPr>
          <a:lstStyle/>
          <a:p>
            <a:pPr marL="285750" indent="-285750">
              <a:buFont typeface="Wingdings" panose="05000000000000000000" pitchFamily="2" charset="2"/>
              <a:buChar char="ü"/>
            </a:pPr>
            <a:r>
              <a:rPr lang="en-US" sz="2000" dirty="0" smtClean="0"/>
              <a:t>Check for complete taxpayer identification number. If the taxpayer neglects to provide a social security or FEIN number, an attempt should be made to obtain it. Please avoid using a 99-9999999. Check to see if a return was filed in previous years with FEIN/SSN.</a:t>
            </a:r>
          </a:p>
          <a:p>
            <a:endParaRPr lang="en-US" sz="2000" dirty="0" smtClean="0"/>
          </a:p>
          <a:p>
            <a:pPr marL="285750" indent="-285750">
              <a:buFont typeface="Wingdings" panose="05000000000000000000" pitchFamily="2" charset="2"/>
              <a:buChar char="ü"/>
            </a:pPr>
            <a:r>
              <a:rPr lang="en-US" sz="2000" dirty="0" smtClean="0"/>
              <a:t>Verify that the property location given is a street address or location in your county.</a:t>
            </a:r>
          </a:p>
          <a:p>
            <a:endParaRPr lang="en-US" sz="2000" dirty="0" smtClean="0"/>
          </a:p>
          <a:p>
            <a:pPr marL="285750" indent="-285750">
              <a:buFont typeface="Wingdings" panose="05000000000000000000" pitchFamily="2" charset="2"/>
              <a:buChar char="ü"/>
            </a:pPr>
            <a:r>
              <a:rPr lang="en-US" sz="2000" dirty="0" smtClean="0"/>
              <a:t>Record the proper tax district code</a:t>
            </a:r>
          </a:p>
          <a:p>
            <a:endParaRPr lang="en-US" sz="2000" dirty="0" smtClean="0"/>
          </a:p>
          <a:p>
            <a:pPr marL="285750" indent="-285750">
              <a:buFont typeface="Wingdings" panose="05000000000000000000" pitchFamily="2" charset="2"/>
              <a:buChar char="ü"/>
            </a:pPr>
            <a:r>
              <a:rPr lang="en-US" sz="2000" dirty="0" smtClean="0"/>
              <a:t>Verify all computations for mathematical accuracy. Go through the return and make certain that an values listed on the schedules are carried over to the front page of the return.</a:t>
            </a:r>
          </a:p>
          <a:p>
            <a:endParaRPr lang="en-US" dirty="0"/>
          </a:p>
        </p:txBody>
      </p:sp>
    </p:spTree>
    <p:extLst>
      <p:ext uri="{BB962C8B-B14F-4D97-AF65-F5344CB8AC3E}">
        <p14:creationId xmlns:p14="http://schemas.microsoft.com/office/powerpoint/2010/main" val="2639819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PODD BTR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4"/>
          <a:stretch>
            <a:fillRect/>
          </a:stretch>
        </p:blipFill>
        <p:spPr>
          <a:xfrm>
            <a:off x="2219732" y="1225520"/>
            <a:ext cx="7450741" cy="5395183"/>
          </a:xfrm>
          <a:prstGeom prst="rect">
            <a:avLst/>
          </a:prstGeom>
        </p:spPr>
      </p:pic>
      <p:sp>
        <p:nvSpPr>
          <p:cNvPr id="18" name="Regular Pentagon 17"/>
          <p:cNvSpPr/>
          <p:nvPr/>
        </p:nvSpPr>
        <p:spPr>
          <a:xfrm>
            <a:off x="2410691" y="4174836"/>
            <a:ext cx="3103418" cy="2298521"/>
          </a:xfrm>
          <a:prstGeom prst="pen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74108" y="4849091"/>
            <a:ext cx="2096655" cy="1169551"/>
          </a:xfrm>
          <a:prstGeom prst="rect">
            <a:avLst/>
          </a:prstGeom>
          <a:noFill/>
        </p:spPr>
        <p:txBody>
          <a:bodyPr wrap="square" rtlCol="0">
            <a:spAutoFit/>
          </a:bodyPr>
          <a:lstStyle/>
          <a:p>
            <a:r>
              <a:rPr lang="en-US" sz="1400" dirty="0" smtClean="0"/>
              <a:t>If the purchase price of the boat and motor is available, you will enter separately in KAVIS.</a:t>
            </a:r>
          </a:p>
          <a:p>
            <a:endParaRPr lang="en-US" sz="1400" dirty="0" smtClean="0"/>
          </a:p>
        </p:txBody>
      </p:sp>
      <p:sp>
        <p:nvSpPr>
          <p:cNvPr id="20" name="Right Arrow 19"/>
          <p:cNvSpPr/>
          <p:nvPr/>
        </p:nvSpPr>
        <p:spPr>
          <a:xfrm>
            <a:off x="77118" y="3161841"/>
            <a:ext cx="2170323" cy="1432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1313" y="3531688"/>
            <a:ext cx="1399142" cy="692497"/>
          </a:xfrm>
          <a:prstGeom prst="rect">
            <a:avLst/>
          </a:prstGeom>
          <a:noFill/>
        </p:spPr>
        <p:txBody>
          <a:bodyPr wrap="square" rtlCol="0">
            <a:spAutoFit/>
          </a:bodyPr>
          <a:lstStyle/>
          <a:p>
            <a:r>
              <a:rPr lang="en-US" sz="1300" dirty="0" smtClean="0">
                <a:solidFill>
                  <a:schemeClr val="bg1"/>
                </a:solidFill>
              </a:rPr>
              <a:t>The make of the motor can be found here.</a:t>
            </a:r>
            <a:endParaRPr lang="en-US" sz="1300" dirty="0">
              <a:solidFill>
                <a:schemeClr val="bg1"/>
              </a:solidFill>
            </a:endParaRPr>
          </a:p>
        </p:txBody>
      </p:sp>
    </p:spTree>
    <p:extLst>
      <p:ext uri="{BB962C8B-B14F-4D97-AF65-F5344CB8AC3E}">
        <p14:creationId xmlns:p14="http://schemas.microsoft.com/office/powerpoint/2010/main" val="3262564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Remember!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552363" y="1623117"/>
            <a:ext cx="10068077" cy="544764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All boats require the PVA to value the first year the boat is in the AVIS system. Unlike vehicles, there’s no NADA tape that runs to automatically value the boat.  </a:t>
            </a:r>
            <a:endParaRPr lang="en-US" sz="2000" dirty="0"/>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a:t>I</a:t>
            </a:r>
            <a:r>
              <a:rPr lang="en-US" sz="2000" dirty="0" smtClean="0"/>
              <a:t>ts important to work your ‘Tax District Assignment Queue’ report in KAVIS since there is no automated boat tape. This report includes records that are missing a district code and/or value</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smtClean="0"/>
              <a:t>The system will automatically depreciate the entered assessed value of a boat by 5% each year.</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smtClean="0"/>
              <a:t>When the value of a boat drops below $100 it will not continue to depreciate the value by 5%. </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smtClean="0"/>
              <a:t>To avoid issues with the KAVIS system and incorrect boat assessments, do not enter a value of $1 or $2 in the boat or motor fields in the KAVIS Ad Valorem segments.</a:t>
            </a:r>
          </a:p>
          <a:p>
            <a:endParaRPr lang="en-US" sz="2400" dirty="0"/>
          </a:p>
          <a:p>
            <a:endParaRPr lang="en-US" sz="2400" dirty="0"/>
          </a:p>
        </p:txBody>
      </p:sp>
    </p:spTree>
    <p:extLst>
      <p:ext uri="{BB962C8B-B14F-4D97-AF65-F5344CB8AC3E}">
        <p14:creationId xmlns:p14="http://schemas.microsoft.com/office/powerpoint/2010/main" val="4197814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4"/>
          <a:stretch>
            <a:fillRect/>
          </a:stretch>
        </p:blipFill>
        <p:spPr>
          <a:xfrm>
            <a:off x="2428363" y="255813"/>
            <a:ext cx="7335274" cy="4667901"/>
          </a:xfrm>
          <a:prstGeom prst="rect">
            <a:avLst/>
          </a:prstGeom>
        </p:spPr>
      </p:pic>
      <p:sp>
        <p:nvSpPr>
          <p:cNvPr id="18" name="TextBox 17"/>
          <p:cNvSpPr txBox="1"/>
          <p:nvPr/>
        </p:nvSpPr>
        <p:spPr>
          <a:xfrm>
            <a:off x="683202" y="5073051"/>
            <a:ext cx="7546842" cy="369332"/>
          </a:xfrm>
          <a:prstGeom prst="rect">
            <a:avLst/>
          </a:prstGeom>
          <a:noFill/>
        </p:spPr>
        <p:txBody>
          <a:bodyPr wrap="square" rtlCol="0">
            <a:spAutoFit/>
          </a:bodyPr>
          <a:lstStyle/>
          <a:p>
            <a:r>
              <a:rPr lang="en-US" u="sng" dirty="0">
                <a:hlinkClick r:id="rId5"/>
              </a:rPr>
              <a:t>https://transportation.ky.gov/motor-vehicle-licensing/Pages/kavis2-pva.aspx</a:t>
            </a:r>
            <a:endParaRPr lang="en-US" dirty="0"/>
          </a:p>
        </p:txBody>
      </p:sp>
      <p:sp>
        <p:nvSpPr>
          <p:cNvPr id="19" name="TextBox 18"/>
          <p:cNvSpPr txBox="1"/>
          <p:nvPr/>
        </p:nvSpPr>
        <p:spPr>
          <a:xfrm>
            <a:off x="683202" y="5579795"/>
            <a:ext cx="7383357" cy="369332"/>
          </a:xfrm>
          <a:prstGeom prst="rect">
            <a:avLst/>
          </a:prstGeom>
          <a:noFill/>
        </p:spPr>
        <p:txBody>
          <a:bodyPr wrap="square" rtlCol="0">
            <a:spAutoFit/>
          </a:bodyPr>
          <a:lstStyle/>
          <a:p>
            <a:r>
              <a:rPr lang="en-US" dirty="0">
                <a:hlinkClick r:id="rId6"/>
              </a:rPr>
              <a:t>https://kavis.kytc.ky.gov/</a:t>
            </a:r>
            <a:endParaRPr lang="en-US" dirty="0"/>
          </a:p>
        </p:txBody>
      </p:sp>
    </p:spTree>
    <p:extLst>
      <p:ext uri="{BB962C8B-B14F-4D97-AF65-F5344CB8AC3E}">
        <p14:creationId xmlns:p14="http://schemas.microsoft.com/office/powerpoint/2010/main" val="1614414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Adding a New Ad Valorem Segment</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a:stretch>
            <a:fillRect/>
          </a:stretch>
        </p:blipFill>
        <p:spPr>
          <a:xfrm>
            <a:off x="282097" y="1533466"/>
            <a:ext cx="9617119" cy="4850742"/>
          </a:xfrm>
          <a:prstGeom prst="rect">
            <a:avLst/>
          </a:prstGeom>
        </p:spPr>
      </p:pic>
    </p:spTree>
    <p:extLst>
      <p:ext uri="{BB962C8B-B14F-4D97-AF65-F5344CB8AC3E}">
        <p14:creationId xmlns:p14="http://schemas.microsoft.com/office/powerpoint/2010/main" val="3721891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Adding a New Ad Valorem Segment (cont.)</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4"/>
          <a:stretch>
            <a:fillRect/>
          </a:stretch>
        </p:blipFill>
        <p:spPr>
          <a:xfrm>
            <a:off x="221043" y="1570181"/>
            <a:ext cx="9576602" cy="5123715"/>
          </a:xfrm>
          <a:prstGeom prst="rect">
            <a:avLst/>
          </a:prstGeom>
        </p:spPr>
      </p:pic>
    </p:spTree>
    <p:extLst>
      <p:ext uri="{BB962C8B-B14F-4D97-AF65-F5344CB8AC3E}">
        <p14:creationId xmlns:p14="http://schemas.microsoft.com/office/powerpoint/2010/main" val="2971651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Adding a New Ad Valorem Segment (cont.)</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a:stretch>
            <a:fillRect/>
          </a:stretch>
        </p:blipFill>
        <p:spPr>
          <a:xfrm>
            <a:off x="444493" y="1531493"/>
            <a:ext cx="9333592" cy="4774695"/>
          </a:xfrm>
          <a:prstGeom prst="rect">
            <a:avLst/>
          </a:prstGeom>
        </p:spPr>
      </p:pic>
    </p:spTree>
    <p:extLst>
      <p:ext uri="{BB962C8B-B14F-4D97-AF65-F5344CB8AC3E}">
        <p14:creationId xmlns:p14="http://schemas.microsoft.com/office/powerpoint/2010/main" val="903532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Editing an Ad Valorem Segment</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4"/>
          <a:stretch>
            <a:fillRect/>
          </a:stretch>
        </p:blipFill>
        <p:spPr>
          <a:xfrm>
            <a:off x="263806" y="1486935"/>
            <a:ext cx="9351250" cy="4750599"/>
          </a:xfrm>
          <a:prstGeom prst="rect">
            <a:avLst/>
          </a:prstGeom>
        </p:spPr>
      </p:pic>
    </p:spTree>
    <p:extLst>
      <p:ext uri="{BB962C8B-B14F-4D97-AF65-F5344CB8AC3E}">
        <p14:creationId xmlns:p14="http://schemas.microsoft.com/office/powerpoint/2010/main" val="2766057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Editing an Ad Valorem Segment (cont.)</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a:stretch>
            <a:fillRect/>
          </a:stretch>
        </p:blipFill>
        <p:spPr>
          <a:xfrm>
            <a:off x="289851" y="1426514"/>
            <a:ext cx="9389858" cy="5116266"/>
          </a:xfrm>
          <a:prstGeom prst="rect">
            <a:avLst/>
          </a:prstGeom>
        </p:spPr>
      </p:pic>
    </p:spTree>
    <p:extLst>
      <p:ext uri="{BB962C8B-B14F-4D97-AF65-F5344CB8AC3E}">
        <p14:creationId xmlns:p14="http://schemas.microsoft.com/office/powerpoint/2010/main" val="1573615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Editing an Ad Valorem Segment (cont.)</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4"/>
          <a:stretch>
            <a:fillRect/>
          </a:stretch>
        </p:blipFill>
        <p:spPr>
          <a:xfrm>
            <a:off x="178428" y="1341463"/>
            <a:ext cx="9619217" cy="5012058"/>
          </a:xfrm>
          <a:prstGeom prst="rect">
            <a:avLst/>
          </a:prstGeom>
        </p:spPr>
      </p:pic>
    </p:spTree>
    <p:extLst>
      <p:ext uri="{BB962C8B-B14F-4D97-AF65-F5344CB8AC3E}">
        <p14:creationId xmlns:p14="http://schemas.microsoft.com/office/powerpoint/2010/main" val="70131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Editing an Ad Valorem Segment (cont.)</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a:stretch>
            <a:fillRect/>
          </a:stretch>
        </p:blipFill>
        <p:spPr>
          <a:xfrm>
            <a:off x="174765" y="1341463"/>
            <a:ext cx="9611506" cy="4622632"/>
          </a:xfrm>
          <a:prstGeom prst="rect">
            <a:avLst/>
          </a:prstGeom>
        </p:spPr>
      </p:pic>
    </p:spTree>
    <p:extLst>
      <p:ext uri="{BB962C8B-B14F-4D97-AF65-F5344CB8AC3E}">
        <p14:creationId xmlns:p14="http://schemas.microsoft.com/office/powerpoint/2010/main" val="216103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316" y="83127"/>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1749752" y="553958"/>
            <a:ext cx="10395363" cy="1708951"/>
          </a:xfrm>
        </p:spPr>
        <p:txBody>
          <a:bodyPr anchor="t">
            <a:normAutofit/>
          </a:bodyPr>
          <a:lstStyle/>
          <a:p>
            <a:r>
              <a:rPr lang="en-US" sz="3200" b="1" u="sng" dirty="0" smtClean="0"/>
              <a:t>Pre Audit (cont.)</a:t>
            </a:r>
            <a:br>
              <a:rPr lang="en-US" sz="3200" b="1" u="sng" dirty="0" smtClean="0"/>
            </a:br>
            <a:r>
              <a:rPr lang="en-US" sz="2400" b="1" u="sng" dirty="0"/>
              <a:t/>
            </a:r>
            <a:br>
              <a:rPr lang="en-US" sz="2400" b="1" u="sng" dirty="0"/>
            </a:br>
            <a:r>
              <a:rPr lang="en-US" sz="2400" dirty="0" smtClean="0"/>
              <a:t>Before a return is entered into the system, the following “pre-audit” checks should be performed to ensure an accurate record and reduce data entry time.</a:t>
            </a:r>
            <a:endParaRPr lang="en-US" sz="2400" b="1" u="sng" dirty="0"/>
          </a:p>
        </p:txBody>
      </p:sp>
      <p:sp>
        <p:nvSpPr>
          <p:cNvPr id="2" name="TextBox 1"/>
          <p:cNvSpPr txBox="1"/>
          <p:nvPr/>
        </p:nvSpPr>
        <p:spPr>
          <a:xfrm>
            <a:off x="1667268" y="2346036"/>
            <a:ext cx="10229812" cy="4370427"/>
          </a:xfrm>
          <a:prstGeom prst="rect">
            <a:avLst/>
          </a:prstGeom>
          <a:noFill/>
        </p:spPr>
        <p:txBody>
          <a:bodyPr wrap="square" rtlCol="0">
            <a:spAutoFit/>
          </a:bodyPr>
          <a:lstStyle/>
          <a:p>
            <a:pPr marL="285750" indent="-285750">
              <a:buFont typeface="Wingdings" panose="05000000000000000000" pitchFamily="2" charset="2"/>
              <a:buChar char="ü"/>
            </a:pPr>
            <a:r>
              <a:rPr lang="en-US" sz="2000" dirty="0" smtClean="0"/>
              <a:t>Check to see if the ‘Alternative Valuation’ box is checked on the front page. If so, enter the return as filed and forward a copy of the return to Jehna Cornish.</a:t>
            </a:r>
          </a:p>
          <a:p>
            <a:endParaRPr lang="en-US" sz="2000" dirty="0" smtClean="0"/>
          </a:p>
          <a:p>
            <a:pPr marL="285750" indent="-285750">
              <a:buFont typeface="Wingdings" panose="05000000000000000000" pitchFamily="2" charset="2"/>
              <a:buChar char="ü"/>
            </a:pPr>
            <a:r>
              <a:rPr lang="en-US" sz="2000" dirty="0" smtClean="0"/>
              <a:t>Verify that the current year factors are being used on the schedules. If you find that they are using the incorrect factors, enter the return as filed and forward a copy of the return to Jehna Cornish. </a:t>
            </a:r>
          </a:p>
          <a:p>
            <a:endParaRPr lang="en-US" sz="2000" dirty="0" smtClean="0"/>
          </a:p>
          <a:p>
            <a:pPr marL="285750" indent="-285750">
              <a:buFont typeface="Wingdings" panose="05000000000000000000" pitchFamily="2" charset="2"/>
              <a:buChar char="ü"/>
            </a:pPr>
            <a:r>
              <a:rPr lang="en-US" sz="2000" dirty="0" smtClean="0"/>
              <a:t>Returns postmarked on or before May 15</a:t>
            </a:r>
            <a:r>
              <a:rPr lang="en-US" sz="2000" baseline="30000" dirty="0" smtClean="0"/>
              <a:t>th</a:t>
            </a:r>
            <a:r>
              <a:rPr lang="en-US" sz="2000" dirty="0" smtClean="0"/>
              <a:t> MUST be entered in locally. Your office may receive returns with a timely postmark after the deadline and the postmark date should be honored.</a:t>
            </a:r>
          </a:p>
          <a:p>
            <a:endParaRPr lang="en-US" sz="2000" dirty="0" smtClean="0"/>
          </a:p>
          <a:p>
            <a:pPr marL="285750" indent="-285750">
              <a:buFont typeface="Wingdings" panose="05000000000000000000" pitchFamily="2" charset="2"/>
              <a:buChar char="ü"/>
            </a:pPr>
            <a:r>
              <a:rPr lang="en-US" sz="2000" dirty="0" smtClean="0"/>
              <a:t>Late filed returns can be mailed State Valuation or email/</a:t>
            </a:r>
            <a:r>
              <a:rPr lang="en-US" sz="2000" dirty="0" err="1" smtClean="0"/>
              <a:t>Moveit</a:t>
            </a:r>
            <a:r>
              <a:rPr lang="en-US" sz="2000" dirty="0" smtClean="0"/>
              <a:t> to </a:t>
            </a:r>
            <a:r>
              <a:rPr lang="en-US" sz="2000" dirty="0" smtClean="0">
                <a:hlinkClick r:id="rId5"/>
              </a:rPr>
              <a:t>Jehna.Cornish@ky.gov</a:t>
            </a:r>
            <a:r>
              <a:rPr lang="en-US" sz="2000" dirty="0" smtClean="0"/>
              <a:t>. Please be sure to include a copy of the envelope with postmark or stamp when return was received in office.</a:t>
            </a: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1102565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Editing an Ad Valorem Segment (cont.)</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026" name="Picture 2" descr="image011"/>
          <p:cNvPicPr>
            <a:picLocks noChangeAspect="1" noChangeArrowheads="1"/>
          </p:cNvPicPr>
          <p:nvPr/>
        </p:nvPicPr>
        <p:blipFill rotWithShape="1">
          <a:blip r:embed="rId4">
            <a:extLst>
              <a:ext uri="{28A0092B-C50C-407E-A947-70E740481C1C}">
                <a14:useLocalDpi xmlns:a14="http://schemas.microsoft.com/office/drawing/2010/main" val="0"/>
              </a:ext>
            </a:extLst>
          </a:blip>
          <a:srcRect t="6102" b="8325"/>
          <a:stretch/>
        </p:blipFill>
        <p:spPr bwMode="auto">
          <a:xfrm>
            <a:off x="0" y="1926868"/>
            <a:ext cx="6372317" cy="314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image013"/>
          <p:cNvPicPr>
            <a:picLocks noChangeAspect="1" noChangeArrowheads="1"/>
          </p:cNvPicPr>
          <p:nvPr/>
        </p:nvPicPr>
        <p:blipFill rotWithShape="1">
          <a:blip r:embed="rId5">
            <a:extLst>
              <a:ext uri="{28A0092B-C50C-407E-A947-70E740481C1C}">
                <a14:useLocalDpi xmlns:a14="http://schemas.microsoft.com/office/drawing/2010/main" val="0"/>
              </a:ext>
            </a:extLst>
          </a:blip>
          <a:srcRect l="5134" t="21481" r="30197" b="14988"/>
          <a:stretch/>
        </p:blipFill>
        <p:spPr bwMode="auto">
          <a:xfrm>
            <a:off x="6372317" y="1965872"/>
            <a:ext cx="5793144" cy="157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74282" y="1482291"/>
            <a:ext cx="4427621" cy="369332"/>
          </a:xfrm>
          <a:prstGeom prst="rect">
            <a:avLst/>
          </a:prstGeom>
          <a:noFill/>
        </p:spPr>
        <p:txBody>
          <a:bodyPr wrap="square" rtlCol="0">
            <a:spAutoFit/>
          </a:bodyPr>
          <a:lstStyle/>
          <a:p>
            <a:r>
              <a:rPr lang="en-US" dirty="0" smtClean="0">
                <a:solidFill>
                  <a:srgbClr val="FF0000"/>
                </a:solidFill>
              </a:rPr>
              <a:t>Certificate of Registration from PODD</a:t>
            </a:r>
            <a:endParaRPr lang="en-US" dirty="0">
              <a:solidFill>
                <a:srgbClr val="FF0000"/>
              </a:solidFill>
            </a:endParaRPr>
          </a:p>
        </p:txBody>
      </p:sp>
      <p:sp>
        <p:nvSpPr>
          <p:cNvPr id="4" name="TextBox 3"/>
          <p:cNvSpPr txBox="1"/>
          <p:nvPr/>
        </p:nvSpPr>
        <p:spPr>
          <a:xfrm>
            <a:off x="7319773" y="1482291"/>
            <a:ext cx="3898232" cy="369332"/>
          </a:xfrm>
          <a:prstGeom prst="rect">
            <a:avLst/>
          </a:prstGeom>
          <a:noFill/>
        </p:spPr>
        <p:txBody>
          <a:bodyPr wrap="square" rtlCol="0">
            <a:spAutoFit/>
          </a:bodyPr>
          <a:lstStyle/>
          <a:p>
            <a:pPr algn="ctr"/>
            <a:r>
              <a:rPr lang="en-US" dirty="0" smtClean="0">
                <a:solidFill>
                  <a:srgbClr val="FF0000"/>
                </a:solidFill>
              </a:rPr>
              <a:t>KAVIS</a:t>
            </a:r>
            <a:endParaRPr lang="en-US" dirty="0">
              <a:solidFill>
                <a:srgbClr val="FF0000"/>
              </a:solidFill>
            </a:endParaRPr>
          </a:p>
        </p:txBody>
      </p:sp>
      <p:sp>
        <p:nvSpPr>
          <p:cNvPr id="16" name="Oval 15"/>
          <p:cNvSpPr/>
          <p:nvPr/>
        </p:nvSpPr>
        <p:spPr>
          <a:xfrm>
            <a:off x="6954982" y="2268661"/>
            <a:ext cx="2179781" cy="8255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15127" y="4186078"/>
            <a:ext cx="1477818" cy="7415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07200" y="3805382"/>
            <a:ext cx="5176964" cy="1477328"/>
          </a:xfrm>
          <a:prstGeom prst="rect">
            <a:avLst/>
          </a:prstGeom>
          <a:noFill/>
        </p:spPr>
        <p:txBody>
          <a:bodyPr wrap="square" rtlCol="0">
            <a:spAutoFit/>
          </a:bodyPr>
          <a:lstStyle/>
          <a:p>
            <a:r>
              <a:rPr lang="en-US" dirty="0" smtClean="0"/>
              <a:t>The assessment info box is pulling the information from prior owner if registered in Kentucky previously.</a:t>
            </a:r>
          </a:p>
          <a:p>
            <a:endParaRPr lang="en-US" dirty="0"/>
          </a:p>
          <a:p>
            <a:r>
              <a:rPr lang="en-US" dirty="0" smtClean="0"/>
              <a:t>Be sure that you check the BTR or sales invoice for the current owner and adjust the value accordingly.</a:t>
            </a:r>
            <a:endParaRPr lang="en-US" dirty="0"/>
          </a:p>
        </p:txBody>
      </p:sp>
    </p:spTree>
    <p:extLst>
      <p:ext uri="{BB962C8B-B14F-4D97-AF65-F5344CB8AC3E}">
        <p14:creationId xmlns:p14="http://schemas.microsoft.com/office/powerpoint/2010/main" val="2692712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fontScale="90000"/>
          </a:bodyPr>
          <a:lstStyle/>
          <a:p>
            <a:r>
              <a:rPr lang="en-US" sz="4400" dirty="0" smtClean="0">
                <a:solidFill>
                  <a:schemeClr val="bg1"/>
                </a:solidFill>
                <a:latin typeface="Franklin Gothic Demi" panose="020B0703020102020204" pitchFamily="34" charset="0"/>
              </a:rPr>
              <a:t>Working your Tax District Assignment Queue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p:nvPr/>
        </p:nvPicPr>
        <p:blipFill>
          <a:blip r:embed="rId4"/>
          <a:stretch>
            <a:fillRect/>
          </a:stretch>
        </p:blipFill>
        <p:spPr>
          <a:xfrm>
            <a:off x="554182" y="1353388"/>
            <a:ext cx="10307782" cy="4615960"/>
          </a:xfrm>
          <a:prstGeom prst="rect">
            <a:avLst/>
          </a:prstGeom>
        </p:spPr>
      </p:pic>
      <p:sp>
        <p:nvSpPr>
          <p:cNvPr id="17" name="Oval 16"/>
          <p:cNvSpPr/>
          <p:nvPr/>
        </p:nvSpPr>
        <p:spPr>
          <a:xfrm>
            <a:off x="7444509" y="2327564"/>
            <a:ext cx="2826327" cy="27431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855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fontScale="90000"/>
          </a:bodyPr>
          <a:lstStyle/>
          <a:p>
            <a:r>
              <a:rPr lang="en-US" sz="4400" dirty="0" smtClean="0">
                <a:solidFill>
                  <a:schemeClr val="bg1"/>
                </a:solidFill>
                <a:latin typeface="Franklin Gothic Demi" panose="020B0703020102020204" pitchFamily="34" charset="0"/>
              </a:rPr>
              <a:t>Working your Tax District Assignment Queue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p:nvPr/>
        </p:nvPicPr>
        <p:blipFill>
          <a:blip r:embed="rId4"/>
          <a:stretch>
            <a:fillRect/>
          </a:stretch>
        </p:blipFill>
        <p:spPr>
          <a:xfrm>
            <a:off x="743709" y="1468915"/>
            <a:ext cx="10597955" cy="4126542"/>
          </a:xfrm>
          <a:prstGeom prst="rect">
            <a:avLst/>
          </a:prstGeom>
        </p:spPr>
      </p:pic>
      <p:sp>
        <p:nvSpPr>
          <p:cNvPr id="19" name="Oval 18"/>
          <p:cNvSpPr/>
          <p:nvPr/>
        </p:nvSpPr>
        <p:spPr>
          <a:xfrm>
            <a:off x="1614972" y="2272104"/>
            <a:ext cx="2208882" cy="11244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95927" y="5911273"/>
            <a:ext cx="8497455" cy="369332"/>
          </a:xfrm>
          <a:prstGeom prst="rect">
            <a:avLst/>
          </a:prstGeom>
          <a:noFill/>
        </p:spPr>
        <p:txBody>
          <a:bodyPr wrap="square" rtlCol="0">
            <a:spAutoFit/>
          </a:bodyPr>
          <a:lstStyle/>
          <a:p>
            <a:r>
              <a:rPr lang="en-US" dirty="0" smtClean="0"/>
              <a:t>Select your county in the dropdown menu.</a:t>
            </a:r>
            <a:endParaRPr lang="en-US" dirty="0"/>
          </a:p>
        </p:txBody>
      </p:sp>
    </p:spTree>
    <p:extLst>
      <p:ext uri="{BB962C8B-B14F-4D97-AF65-F5344CB8AC3E}">
        <p14:creationId xmlns:p14="http://schemas.microsoft.com/office/powerpoint/2010/main" val="368133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fontScale="90000"/>
          </a:bodyPr>
          <a:lstStyle/>
          <a:p>
            <a:r>
              <a:rPr lang="en-US" sz="4400" dirty="0" smtClean="0">
                <a:solidFill>
                  <a:schemeClr val="bg1"/>
                </a:solidFill>
                <a:latin typeface="Franklin Gothic Demi" panose="020B0703020102020204" pitchFamily="34" charset="0"/>
              </a:rPr>
              <a:t>Working your Tax District Assignment Queue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02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01" y="1309461"/>
            <a:ext cx="11876385" cy="37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p:nvSpPr>
        <p:spPr>
          <a:xfrm>
            <a:off x="6234545" y="1110108"/>
            <a:ext cx="2241984" cy="8961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2355" y="2006248"/>
            <a:ext cx="2208882" cy="5522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348128" y="1834291"/>
            <a:ext cx="2241984" cy="8961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3709" y="5588000"/>
            <a:ext cx="8428000" cy="830997"/>
          </a:xfrm>
          <a:prstGeom prst="rect">
            <a:avLst/>
          </a:prstGeom>
          <a:noFill/>
        </p:spPr>
        <p:txBody>
          <a:bodyPr wrap="square" rtlCol="0">
            <a:spAutoFit/>
          </a:bodyPr>
          <a:lstStyle/>
          <a:p>
            <a:pPr algn="ctr"/>
            <a:r>
              <a:rPr lang="en-US" sz="2400" dirty="0" smtClean="0"/>
              <a:t>Here you can see the total number of records that need to be worked. </a:t>
            </a:r>
            <a:endParaRPr lang="en-US" sz="2400" dirty="0"/>
          </a:p>
        </p:txBody>
      </p:sp>
    </p:spTree>
    <p:extLst>
      <p:ext uri="{BB962C8B-B14F-4D97-AF65-F5344CB8AC3E}">
        <p14:creationId xmlns:p14="http://schemas.microsoft.com/office/powerpoint/2010/main" val="4204740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fontScale="90000"/>
          </a:bodyPr>
          <a:lstStyle/>
          <a:p>
            <a:r>
              <a:rPr lang="en-US" sz="4400" dirty="0" smtClean="0">
                <a:solidFill>
                  <a:schemeClr val="bg1"/>
                </a:solidFill>
                <a:latin typeface="Franklin Gothic Demi" panose="020B0703020102020204" pitchFamily="34" charset="0"/>
              </a:rPr>
              <a:t>Working your Tax District Assignment Queue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743709" y="5588000"/>
            <a:ext cx="8428000" cy="830997"/>
          </a:xfrm>
          <a:prstGeom prst="rect">
            <a:avLst/>
          </a:prstGeom>
          <a:noFill/>
        </p:spPr>
        <p:txBody>
          <a:bodyPr wrap="square" rtlCol="0">
            <a:spAutoFit/>
          </a:bodyPr>
          <a:lstStyle/>
          <a:p>
            <a:pPr algn="ctr"/>
            <a:r>
              <a:rPr lang="en-US" sz="2400" dirty="0" smtClean="0"/>
              <a:t>You have the option to filter your report by the records with a missing value, missing tax district or all records.</a:t>
            </a:r>
            <a:endParaRPr lang="en-US" sz="2400" dirty="0"/>
          </a:p>
        </p:txBody>
      </p:sp>
      <p:pic>
        <p:nvPicPr>
          <p:cNvPr id="2050"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25244"/>
            <a:ext cx="11984164" cy="367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2129180" y="1796539"/>
            <a:ext cx="2654576" cy="8961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628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fontScale="90000"/>
          </a:bodyPr>
          <a:lstStyle/>
          <a:p>
            <a:r>
              <a:rPr lang="en-US" sz="4400" dirty="0" smtClean="0">
                <a:solidFill>
                  <a:schemeClr val="bg1"/>
                </a:solidFill>
                <a:latin typeface="Franklin Gothic Demi" panose="020B0703020102020204" pitchFamily="34" charset="0"/>
              </a:rPr>
              <a:t>Working your Tax District Assignment Queue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3075" name="Picture 2" descr="image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18" y="1353387"/>
            <a:ext cx="11782363" cy="415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675764" y="3089710"/>
            <a:ext cx="2847081" cy="11454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76774" y="2926079"/>
            <a:ext cx="2503537" cy="5391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7141" y="5717406"/>
            <a:ext cx="8422105" cy="461665"/>
          </a:xfrm>
          <a:prstGeom prst="rect">
            <a:avLst/>
          </a:prstGeom>
          <a:noFill/>
        </p:spPr>
        <p:txBody>
          <a:bodyPr wrap="square" rtlCol="0">
            <a:spAutoFit/>
          </a:bodyPr>
          <a:lstStyle/>
          <a:p>
            <a:pPr algn="ctr"/>
            <a:r>
              <a:rPr lang="en-US" sz="2400" dirty="0" smtClean="0"/>
              <a:t>This record need a value and a tax district.</a:t>
            </a:r>
            <a:endParaRPr lang="en-US" sz="2400" dirty="0"/>
          </a:p>
        </p:txBody>
      </p:sp>
    </p:spTree>
    <p:extLst>
      <p:ext uri="{BB962C8B-B14F-4D97-AF65-F5344CB8AC3E}">
        <p14:creationId xmlns:p14="http://schemas.microsoft.com/office/powerpoint/2010/main" val="4068585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fontScale="90000"/>
          </a:bodyPr>
          <a:lstStyle/>
          <a:p>
            <a:r>
              <a:rPr lang="en-US" sz="4400" dirty="0" smtClean="0">
                <a:solidFill>
                  <a:schemeClr val="bg1"/>
                </a:solidFill>
                <a:latin typeface="Franklin Gothic Demi" panose="020B0703020102020204" pitchFamily="34" charset="0"/>
              </a:rPr>
              <a:t>Working your Tax District Assignment Queue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4098" name="Picture 3" descr="image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380724"/>
            <a:ext cx="11984164" cy="275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1560704" y="2757995"/>
            <a:ext cx="2503537" cy="5391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60704" y="4525818"/>
            <a:ext cx="7869382" cy="830997"/>
          </a:xfrm>
          <a:prstGeom prst="rect">
            <a:avLst/>
          </a:prstGeom>
          <a:noFill/>
        </p:spPr>
        <p:txBody>
          <a:bodyPr wrap="square" rtlCol="0">
            <a:spAutoFit/>
          </a:bodyPr>
          <a:lstStyle/>
          <a:p>
            <a:r>
              <a:rPr lang="en-US" sz="2400" dirty="0" smtClean="0"/>
              <a:t>Scroll to the bottom of the page to view ‘Vehicle History’. Click on the link in the ‘</a:t>
            </a:r>
            <a:r>
              <a:rPr lang="en-US" sz="2400" dirty="0" err="1" smtClean="0"/>
              <a:t>Cntrol</a:t>
            </a:r>
            <a:r>
              <a:rPr lang="en-US" sz="2400" dirty="0" smtClean="0"/>
              <a:t> Number’ box to be directed to PODD.</a:t>
            </a:r>
            <a:endParaRPr lang="en-US" sz="2400" dirty="0"/>
          </a:p>
        </p:txBody>
      </p:sp>
    </p:spTree>
    <p:extLst>
      <p:ext uri="{BB962C8B-B14F-4D97-AF65-F5344CB8AC3E}">
        <p14:creationId xmlns:p14="http://schemas.microsoft.com/office/powerpoint/2010/main" val="3882118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fontScale="90000"/>
          </a:bodyPr>
          <a:lstStyle/>
          <a:p>
            <a:r>
              <a:rPr lang="en-US" sz="4400" dirty="0" smtClean="0">
                <a:solidFill>
                  <a:schemeClr val="bg1"/>
                </a:solidFill>
                <a:latin typeface="Franklin Gothic Demi" panose="020B0703020102020204" pitchFamily="34" charset="0"/>
              </a:rPr>
              <a:t>Working your Tax District Assignment Queue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6" name="Picture 5" descr="image014"/>
          <p:cNvPicPr>
            <a:picLocks noChangeAspect="1" noChangeArrowheads="1"/>
          </p:cNvPicPr>
          <p:nvPr/>
        </p:nvPicPr>
        <p:blipFill rotWithShape="1">
          <a:blip r:embed="rId4">
            <a:extLst>
              <a:ext uri="{28A0092B-C50C-407E-A947-70E740481C1C}">
                <a14:useLocalDpi xmlns:a14="http://schemas.microsoft.com/office/drawing/2010/main" val="0"/>
              </a:ext>
            </a:extLst>
          </a:blip>
          <a:srcRect l="1417" t="50963" r="266" b="-421"/>
          <a:stretch/>
        </p:blipFill>
        <p:spPr bwMode="auto">
          <a:xfrm>
            <a:off x="387927" y="1358092"/>
            <a:ext cx="8201892" cy="520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p:nvSpPr>
        <p:spPr>
          <a:xfrm>
            <a:off x="166255" y="3796146"/>
            <a:ext cx="2927927" cy="8035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968509" y="2854036"/>
            <a:ext cx="3094182" cy="830997"/>
          </a:xfrm>
          <a:prstGeom prst="rect">
            <a:avLst/>
          </a:prstGeom>
          <a:noFill/>
        </p:spPr>
        <p:txBody>
          <a:bodyPr wrap="square" rtlCol="0">
            <a:spAutoFit/>
          </a:bodyPr>
          <a:lstStyle/>
          <a:p>
            <a:pPr algn="ctr"/>
            <a:r>
              <a:rPr lang="en-US" sz="2400" dirty="0" smtClean="0"/>
              <a:t>Obtain the Sale Price from the BTR.</a:t>
            </a:r>
            <a:endParaRPr lang="en-US" sz="2400" dirty="0"/>
          </a:p>
        </p:txBody>
      </p:sp>
    </p:spTree>
    <p:extLst>
      <p:ext uri="{BB962C8B-B14F-4D97-AF65-F5344CB8AC3E}">
        <p14:creationId xmlns:p14="http://schemas.microsoft.com/office/powerpoint/2010/main" val="16302843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fontScale="90000"/>
          </a:bodyPr>
          <a:lstStyle/>
          <a:p>
            <a:r>
              <a:rPr lang="en-US" sz="4400" dirty="0" smtClean="0">
                <a:solidFill>
                  <a:schemeClr val="bg1"/>
                </a:solidFill>
                <a:latin typeface="Franklin Gothic Demi" panose="020B0703020102020204" pitchFamily="34" charset="0"/>
              </a:rPr>
              <a:t>Working your Tax District Assignment Queue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6146" name="Picture 6" descr="image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0" y="1341463"/>
            <a:ext cx="11938684" cy="342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4387272" y="3044681"/>
            <a:ext cx="4304146" cy="8027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6400" y="5172364"/>
            <a:ext cx="9088582" cy="830997"/>
          </a:xfrm>
          <a:prstGeom prst="rect">
            <a:avLst/>
          </a:prstGeom>
          <a:noFill/>
        </p:spPr>
        <p:txBody>
          <a:bodyPr wrap="square" rtlCol="0">
            <a:spAutoFit/>
          </a:bodyPr>
          <a:lstStyle/>
          <a:p>
            <a:pPr algn="ctr"/>
            <a:r>
              <a:rPr lang="en-US" sz="2400" dirty="0" smtClean="0"/>
              <a:t>Input the Sale Price value from the BTR, less 5%. Hit ‘Recalculate’ and then ‘Save’.</a:t>
            </a:r>
            <a:endParaRPr lang="en-US" sz="2400" dirty="0"/>
          </a:p>
        </p:txBody>
      </p:sp>
    </p:spTree>
    <p:extLst>
      <p:ext uri="{BB962C8B-B14F-4D97-AF65-F5344CB8AC3E}">
        <p14:creationId xmlns:p14="http://schemas.microsoft.com/office/powerpoint/2010/main" val="22797115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Remember!</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43709" y="1780673"/>
            <a:ext cx="10719087" cy="3539430"/>
          </a:xfrm>
          <a:prstGeom prst="rect">
            <a:avLst/>
          </a:prstGeom>
          <a:noFill/>
        </p:spPr>
        <p:txBody>
          <a:bodyPr wrap="square" rtlCol="0">
            <a:spAutoFit/>
          </a:bodyPr>
          <a:lstStyle/>
          <a:p>
            <a:pPr marL="285750" indent="-285750">
              <a:buFont typeface="Courier New" panose="02070309020205020404" pitchFamily="49" charset="0"/>
              <a:buChar char="o"/>
            </a:pPr>
            <a:r>
              <a:rPr lang="en-US" sz="2800" dirty="0" smtClean="0"/>
              <a:t>Complete as many records in the Tax District Assignment Queue as possible so that the notices are up-to-date when going out next year.</a:t>
            </a:r>
          </a:p>
          <a:p>
            <a:endParaRPr lang="en-US" sz="2800" dirty="0" smtClean="0"/>
          </a:p>
          <a:p>
            <a:pPr marL="285750" indent="-285750">
              <a:buFont typeface="Courier New" panose="02070309020205020404" pitchFamily="49" charset="0"/>
              <a:buChar char="o"/>
            </a:pPr>
            <a:r>
              <a:rPr lang="en-US" sz="2800" dirty="0" smtClean="0"/>
              <a:t>Boat valuation does not compare to NADA like motor vehicles so it is important to value as many boats as possible.</a:t>
            </a:r>
          </a:p>
          <a:p>
            <a:endParaRPr lang="en-US" sz="2800" dirty="0" smtClean="0"/>
          </a:p>
          <a:p>
            <a:pPr marL="285750" indent="-285750">
              <a:buFont typeface="Courier New" panose="02070309020205020404" pitchFamily="49" charset="0"/>
              <a:buChar char="o"/>
            </a:pPr>
            <a:r>
              <a:rPr lang="en-US" sz="2800" dirty="0" smtClean="0"/>
              <a:t>This is live and updates daily once a transfer in the Clerk’s Office takes place</a:t>
            </a:r>
            <a:endParaRPr lang="en-US" sz="2800" dirty="0"/>
          </a:p>
        </p:txBody>
      </p:sp>
    </p:spTree>
    <p:extLst>
      <p:ext uri="{BB962C8B-B14F-4D97-AF65-F5344CB8AC3E}">
        <p14:creationId xmlns:p14="http://schemas.microsoft.com/office/powerpoint/2010/main" val="3184564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316" y="83127"/>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normAutofit/>
          </a:bodyPr>
          <a:lstStyle/>
          <a:p>
            <a:pPr algn="ctr"/>
            <a:r>
              <a:rPr lang="en-US" sz="5400" b="1" dirty="0" smtClean="0"/>
              <a:t>Alternative Valuations</a:t>
            </a:r>
            <a:endParaRPr lang="en-US" sz="5400" b="1" dirty="0"/>
          </a:p>
        </p:txBody>
      </p:sp>
      <p:sp>
        <p:nvSpPr>
          <p:cNvPr id="6" name="TextBox 5"/>
          <p:cNvSpPr txBox="1"/>
          <p:nvPr/>
        </p:nvSpPr>
        <p:spPr>
          <a:xfrm>
            <a:off x="1749752" y="1773815"/>
            <a:ext cx="9625960" cy="4801314"/>
          </a:xfrm>
          <a:prstGeom prst="rect">
            <a:avLst/>
          </a:prstGeom>
          <a:noFill/>
        </p:spPr>
        <p:txBody>
          <a:bodyPr wrap="square" rtlCol="0">
            <a:spAutoFit/>
          </a:bodyPr>
          <a:lstStyle/>
          <a:p>
            <a:r>
              <a:rPr lang="en-US" sz="2400" dirty="0" smtClean="0"/>
              <a:t>If a taxpayer believes that the index factors in the return have overvalued or undervalued the property, the taxpayer may petition the Department of Revenue to accept an alternative reporting method.</a:t>
            </a:r>
          </a:p>
          <a:p>
            <a:endParaRPr lang="en-US" sz="2400" dirty="0"/>
          </a:p>
          <a:p>
            <a:r>
              <a:rPr lang="en-US" sz="2400" dirty="0" smtClean="0"/>
              <a:t>In most cases, the taxpayer sends these returns directly to the PVA instead of DOR. You’ll often find that taxpayers fail to check the “Alternative Valuation” box on the front of the return. When reviewing the return you should check to see if the current year factors are being used on the schedules.</a:t>
            </a:r>
          </a:p>
          <a:p>
            <a:endParaRPr lang="en-US" sz="2400" dirty="0"/>
          </a:p>
          <a:p>
            <a:r>
              <a:rPr lang="en-US" sz="2400" dirty="0" smtClean="0"/>
              <a:t>The PVA should enter as filed and send a copy of the return to Jehna Cornish at </a:t>
            </a:r>
            <a:r>
              <a:rPr lang="en-US" sz="2400" dirty="0" smtClean="0">
                <a:hlinkClick r:id="rId5"/>
              </a:rPr>
              <a:t>Jehna.Cornish@ky.gov</a:t>
            </a:r>
            <a:r>
              <a:rPr lang="en-US" sz="2400" dirty="0" smtClean="0"/>
              <a:t>. Do not correct the factors on the filed return.</a:t>
            </a:r>
          </a:p>
          <a:p>
            <a:endParaRPr lang="en-US" dirty="0"/>
          </a:p>
        </p:txBody>
      </p:sp>
    </p:spTree>
    <p:extLst>
      <p:ext uri="{BB962C8B-B14F-4D97-AF65-F5344CB8AC3E}">
        <p14:creationId xmlns:p14="http://schemas.microsoft.com/office/powerpoint/2010/main" val="33895585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Planned changes to KAVIS beginning 2021</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19831" y="1509394"/>
            <a:ext cx="10719087" cy="4832092"/>
          </a:xfrm>
          <a:prstGeom prst="rect">
            <a:avLst/>
          </a:prstGeom>
          <a:noFill/>
        </p:spPr>
        <p:txBody>
          <a:bodyPr wrap="square" rtlCol="0">
            <a:spAutoFit/>
          </a:bodyPr>
          <a:lstStyle/>
          <a:p>
            <a:pPr marL="285750" indent="-285750">
              <a:buFont typeface="Courier New" panose="02070309020205020404" pitchFamily="49" charset="0"/>
              <a:buChar char="o"/>
            </a:pPr>
            <a:r>
              <a:rPr lang="en-US" sz="2800" dirty="0" smtClean="0"/>
              <a:t>KAVIS will not use the Registration state of ‘Junked’ or ‘Sold out of State’ to determine if we should build a segment. It will only use the prior year tax status to determine this. </a:t>
            </a:r>
            <a:r>
              <a:rPr lang="en-US" sz="2800" dirty="0" smtClean="0">
                <a:solidFill>
                  <a:srgbClr val="FF0000"/>
                </a:solidFill>
              </a:rPr>
              <a:t>Important to have the prior year current</a:t>
            </a:r>
            <a:endParaRPr lang="en-US" sz="2800" dirty="0" smtClean="0"/>
          </a:p>
          <a:p>
            <a:endParaRPr lang="en-US" sz="2800" dirty="0" smtClean="0"/>
          </a:p>
          <a:p>
            <a:pPr marL="285750" indent="-285750">
              <a:buFont typeface="Courier New" panose="02070309020205020404" pitchFamily="49" charset="0"/>
              <a:buChar char="o"/>
            </a:pPr>
            <a:r>
              <a:rPr lang="en-US" sz="2800" dirty="0" smtClean="0"/>
              <a:t>KAVIS will not build a row if there has not been an Ad Valorem payment for 3 years. </a:t>
            </a:r>
            <a:r>
              <a:rPr lang="en-US" sz="2800" dirty="0" smtClean="0">
                <a:solidFill>
                  <a:srgbClr val="FF0000"/>
                </a:solidFill>
              </a:rPr>
              <a:t>Similar to motor vehicles.</a:t>
            </a:r>
            <a:endParaRPr lang="en-US" sz="2800" dirty="0" smtClean="0"/>
          </a:p>
          <a:p>
            <a:endParaRPr lang="en-US" sz="2800" dirty="0" smtClean="0"/>
          </a:p>
          <a:p>
            <a:pPr marL="285750" indent="-285750">
              <a:buFont typeface="Courier New" panose="02070309020205020404" pitchFamily="49" charset="0"/>
              <a:buChar char="o"/>
            </a:pPr>
            <a:r>
              <a:rPr lang="en-US" sz="2800" dirty="0" smtClean="0"/>
              <a:t>When a transfer has occurred, KAVIS will use the Purchase Price and compare it to the carry forward value from the prior year in determining value.</a:t>
            </a:r>
            <a:endParaRPr lang="en-US" sz="2800" dirty="0"/>
          </a:p>
        </p:txBody>
      </p:sp>
    </p:spTree>
    <p:extLst>
      <p:ext uri="{BB962C8B-B14F-4D97-AF65-F5344CB8AC3E}">
        <p14:creationId xmlns:p14="http://schemas.microsoft.com/office/powerpoint/2010/main" val="488429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901" y="16222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3709" y="183690"/>
            <a:ext cx="10896599" cy="926418"/>
          </a:xfrm>
        </p:spPr>
        <p:txBody>
          <a:bodyPr>
            <a:normAutofit/>
          </a:bodyPr>
          <a:lstStyle/>
          <a:p>
            <a:r>
              <a:rPr lang="en-US" sz="4400" dirty="0" smtClean="0">
                <a:solidFill>
                  <a:schemeClr val="bg1"/>
                </a:solidFill>
                <a:latin typeface="Franklin Gothic Demi" panose="020B0703020102020204" pitchFamily="34" charset="0"/>
              </a:rPr>
              <a:t>Questions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239508" y="2515184"/>
            <a:ext cx="6400800" cy="3139321"/>
          </a:xfrm>
          <a:prstGeom prst="rect">
            <a:avLst/>
          </a:prstGeom>
          <a:noFill/>
        </p:spPr>
        <p:txBody>
          <a:bodyPr wrap="square" rtlCol="0">
            <a:spAutoFit/>
          </a:bodyPr>
          <a:lstStyle/>
          <a:p>
            <a:r>
              <a:rPr lang="en-US" dirty="0" smtClean="0"/>
              <a:t>Lindsey Brown- Section Supervisor</a:t>
            </a:r>
          </a:p>
          <a:p>
            <a:r>
              <a:rPr lang="en-US" dirty="0" smtClean="0"/>
              <a:t>502-564-7384</a:t>
            </a:r>
          </a:p>
          <a:p>
            <a:r>
              <a:rPr lang="en-US" dirty="0" smtClean="0">
                <a:hlinkClick r:id="rId4"/>
              </a:rPr>
              <a:t>LindseyN.Brown@ky.gov</a:t>
            </a:r>
            <a:endParaRPr lang="en-US" dirty="0" smtClean="0"/>
          </a:p>
          <a:p>
            <a:endParaRPr lang="en-US" dirty="0"/>
          </a:p>
          <a:p>
            <a:r>
              <a:rPr lang="en-US" dirty="0" smtClean="0"/>
              <a:t>Jehna Cornish- Branch Manager</a:t>
            </a:r>
          </a:p>
          <a:p>
            <a:r>
              <a:rPr lang="en-US" dirty="0" smtClean="0"/>
              <a:t>502-782-2507</a:t>
            </a:r>
          </a:p>
          <a:p>
            <a:r>
              <a:rPr lang="en-US" dirty="0" smtClean="0">
                <a:hlinkClick r:id="rId5"/>
              </a:rPr>
              <a:t>Jehna.Cornish@ky.gov</a:t>
            </a:r>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416" y="2023097"/>
            <a:ext cx="4196169" cy="3077130"/>
          </a:xfrm>
          <a:prstGeom prst="rect">
            <a:avLst/>
          </a:prstGeom>
        </p:spPr>
      </p:pic>
    </p:spTree>
    <p:extLst>
      <p:ext uri="{BB962C8B-B14F-4D97-AF65-F5344CB8AC3E}">
        <p14:creationId xmlns:p14="http://schemas.microsoft.com/office/powerpoint/2010/main" val="31873659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69" y="555391"/>
            <a:ext cx="9540260" cy="804135"/>
          </a:xfrm>
        </p:spPr>
        <p:txBody>
          <a:bodyPr>
            <a:normAutofit fontScale="90000"/>
          </a:bodyPr>
          <a:lstStyle/>
          <a:p>
            <a:pPr algn="ctr"/>
            <a:r>
              <a:rPr lang="en-US" dirty="0">
                <a:latin typeface="Franklin Gothic Demi" panose="020B0703020102020204" pitchFamily="34" charset="0"/>
              </a:rPr>
              <a:t>What to Look for when Processing your Tangibles and Valuing Boats</a:t>
            </a:r>
            <a:r>
              <a:rPr lang="en-US" dirty="0">
                <a:solidFill>
                  <a:schemeClr val="bg1"/>
                </a:solidFill>
                <a:latin typeface="Franklin Gothic Demi" panose="020B0703020102020204" pitchFamily="34" charset="0"/>
              </a:rPr>
              <a:t/>
            </a:r>
            <a:br>
              <a:rPr lang="en-US" dirty="0">
                <a:solidFill>
                  <a:schemeClr val="bg1"/>
                </a:solidFill>
                <a:latin typeface="Franklin Gothic Demi" panose="020B0703020102020204" pitchFamily="34" charset="0"/>
              </a:rPr>
            </a:br>
            <a:endParaRPr lang="en-US" dirty="0">
              <a:latin typeface="Franklin Gothic Medium" panose="020B0603020102020204" pitchFamily="34" charset="0"/>
            </a:endParaRPr>
          </a:p>
        </p:txBody>
      </p:sp>
      <p:sp>
        <p:nvSpPr>
          <p:cNvPr id="10" name="Content Placeholder 9"/>
          <p:cNvSpPr>
            <a:spLocks noGrp="1"/>
          </p:cNvSpPr>
          <p:nvPr>
            <p:ph idx="1"/>
          </p:nvPr>
        </p:nvSpPr>
        <p:spPr>
          <a:xfrm>
            <a:off x="2071170" y="1475360"/>
            <a:ext cx="9540260" cy="1334365"/>
          </a:xfrm>
        </p:spPr>
        <p:txBody>
          <a:bodyPr/>
          <a:lstStyle/>
          <a:p>
            <a:pPr marL="0" indent="0" algn="ctr">
              <a:spcAft>
                <a:spcPts val="400"/>
              </a:spcAft>
              <a:buNone/>
            </a:pPr>
            <a:r>
              <a:rPr lang="en-US" dirty="0" smtClean="0">
                <a:solidFill>
                  <a:srgbClr val="222E68"/>
                </a:solidFill>
                <a:latin typeface="Franklin Gothic Medium" panose="020B0603020102020204" pitchFamily="34" charset="0"/>
              </a:rPr>
              <a:t>Jehna Cornish &amp; Lindsey Brown</a:t>
            </a:r>
          </a:p>
          <a:p>
            <a:pPr marL="0" indent="0" algn="ctr">
              <a:lnSpc>
                <a:spcPts val="2600"/>
              </a:lnSpc>
              <a:spcBef>
                <a:spcPts val="0"/>
              </a:spcBef>
              <a:buNone/>
              <a:tabLst>
                <a:tab pos="517525" algn="l"/>
              </a:tabLst>
            </a:pPr>
            <a:r>
              <a:rPr lang="en-US" sz="2000" dirty="0" smtClean="0">
                <a:solidFill>
                  <a:srgbClr val="222E68"/>
                </a:solidFill>
                <a:latin typeface="Franklin Gothic Medium" panose="020B0603020102020204" pitchFamily="34" charset="0"/>
                <a:sym typeface="Wingdings" panose="05000000000000000000" pitchFamily="2" charset="2"/>
              </a:rPr>
              <a:t>	Jehna.Cornish@ky.gov &amp; LindseyN.Brown@ky.gov</a:t>
            </a:r>
            <a:endParaRPr lang="en-US" sz="2000" dirty="0" smtClean="0">
              <a:solidFill>
                <a:srgbClr val="222E68"/>
              </a:solidFill>
              <a:latin typeface="Franklin Gothic Medium" panose="020B0603020102020204" pitchFamily="34" charset="0"/>
            </a:endParaRPr>
          </a:p>
          <a:p>
            <a:pPr marL="0" indent="0" algn="ctr">
              <a:lnSpc>
                <a:spcPts val="2600"/>
              </a:lnSpc>
              <a:spcBef>
                <a:spcPts val="0"/>
              </a:spcBef>
              <a:buNone/>
              <a:tabLst>
                <a:tab pos="517525" algn="l"/>
              </a:tabLst>
            </a:pPr>
            <a:r>
              <a:rPr lang="en-US" sz="2000" dirty="0" smtClean="0">
                <a:solidFill>
                  <a:srgbClr val="222E68"/>
                </a:solidFill>
                <a:latin typeface="Franklin Gothic Medium" panose="020B0603020102020204" pitchFamily="34" charset="0"/>
                <a:sym typeface="Wingdings" panose="05000000000000000000" pitchFamily="2" charset="2"/>
              </a:rPr>
              <a:t>	(502) 782-2507 &amp; 502-564-7384</a:t>
            </a:r>
            <a:endParaRPr lang="en-US" sz="2000" dirty="0">
              <a:solidFill>
                <a:srgbClr val="222E68"/>
              </a:solidFill>
              <a:latin typeface="Franklin Gothic Medium" panose="020B06030201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71169" y="3067588"/>
            <a:ext cx="9540260" cy="1703030"/>
          </a:xfrm>
          <a:prstGeom prst="rect">
            <a:avLst/>
          </a:prstGeom>
          <a:solidFill>
            <a:srgbClr val="DBE6FD">
              <a:alpha val="45882"/>
            </a:srgbClr>
          </a:solidFill>
        </p:spPr>
        <p:txBody>
          <a:bodyPr wrap="square" rtlCol="0">
            <a:spAutoFit/>
          </a:bodyPr>
          <a:lstStyle/>
          <a:p>
            <a:pPr>
              <a:spcAft>
                <a:spcPts val="800"/>
              </a:spcAft>
            </a:pPr>
            <a:r>
              <a:rPr lang="en-US" sz="1400" dirty="0">
                <a:latin typeface="Franklin Gothic Book" panose="020B0503020102020204" pitchFamily="34" charset="0"/>
              </a:rPr>
              <a:t>The information in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is for educational and informational purposes </a:t>
            </a:r>
            <a:r>
              <a:rPr lang="en-US" sz="1400" dirty="0" smtClean="0">
                <a:latin typeface="Franklin Gothic Book" panose="020B0503020102020204" pitchFamily="34" charset="0"/>
              </a:rPr>
              <a:t>only and does </a:t>
            </a:r>
            <a:r>
              <a:rPr lang="en-US" sz="1400" dirty="0">
                <a:latin typeface="Franklin Gothic Book" panose="020B0503020102020204" pitchFamily="34" charset="0"/>
              </a:rPr>
              <a:t>not constitute legal advice. Information is presented as an overall review that is subject to law changes and may not apply to all states. For accurate information on issues related </a:t>
            </a:r>
            <a:r>
              <a:rPr lang="en-US" sz="1400" dirty="0" smtClean="0">
                <a:latin typeface="Franklin Gothic Book" panose="020B0503020102020204" pitchFamily="34" charset="0"/>
              </a:rPr>
              <a:t>to personal property taxation, </a:t>
            </a:r>
            <a:r>
              <a:rPr lang="en-US" sz="1400" dirty="0">
                <a:latin typeface="Franklin Gothic Book" panose="020B0503020102020204" pitchFamily="34" charset="0"/>
              </a:rPr>
              <a:t>please reference </a:t>
            </a:r>
            <a:r>
              <a:rPr lang="en-US" sz="1400" dirty="0" smtClean="0">
                <a:latin typeface="Franklin Gothic Book" panose="020B0503020102020204" pitchFamily="34" charset="0"/>
              </a:rPr>
              <a:t>KRS 133.110, KRS 132.485 and KRS 134.590.</a:t>
            </a:r>
            <a:endParaRPr lang="en-US" sz="1400" dirty="0">
              <a:latin typeface="Franklin Gothic Book" panose="020B0503020102020204" pitchFamily="34" charset="0"/>
            </a:endParaRPr>
          </a:p>
          <a:p>
            <a:r>
              <a:rPr lang="en-US" sz="1400" dirty="0" smtClean="0">
                <a:latin typeface="Franklin Gothic Book" panose="020B0503020102020204" pitchFamily="34" charset="0"/>
              </a:rPr>
              <a:t>Information </a:t>
            </a:r>
            <a:r>
              <a:rPr lang="en-US" sz="1400" dirty="0">
                <a:latin typeface="Franklin Gothic Book" panose="020B0503020102020204" pitchFamily="34" charset="0"/>
              </a:rPr>
              <a:t>in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is believed to be accurate as of the date of publication. In the event that any information in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is later determined to be in error,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cannot be used by taxpayers in supporting a specific position or issue before the Department of Revenue, as it does not have the statutory or regulatory authority.</a:t>
            </a:r>
          </a:p>
        </p:txBody>
      </p:sp>
      <p:sp>
        <p:nvSpPr>
          <p:cNvPr id="19" name="TextBox 18"/>
          <p:cNvSpPr txBox="1"/>
          <p:nvPr/>
        </p:nvSpPr>
        <p:spPr>
          <a:xfrm>
            <a:off x="1873039" y="6361919"/>
            <a:ext cx="9540260" cy="369332"/>
          </a:xfrm>
          <a:prstGeom prst="rect">
            <a:avLst/>
          </a:prstGeom>
          <a:noFill/>
        </p:spPr>
        <p:txBody>
          <a:bodyPr wrap="square" rtlCol="0">
            <a:spAutoFit/>
          </a:bodyPr>
          <a:lstStyle/>
          <a:p>
            <a:pPr algn="ctr"/>
            <a:r>
              <a:rPr lang="en-US" dirty="0" smtClean="0">
                <a:solidFill>
                  <a:srgbClr val="222E68"/>
                </a:solidFill>
                <a:latin typeface="Franklin Gothic Demi" panose="020B0703020102020204" pitchFamily="34" charset="0"/>
              </a:rPr>
              <a:t>Kentucky Department of Revenue </a:t>
            </a:r>
            <a:r>
              <a:rPr lang="en-US" dirty="0" smtClean="0">
                <a:solidFill>
                  <a:srgbClr val="222E68"/>
                </a:solidFill>
                <a:latin typeface="Franklin Gothic Demi" panose="020B0703020102020204" pitchFamily="34" charset="0"/>
                <a:sym typeface="Wingdings" panose="05000000000000000000" pitchFamily="2" charset="2"/>
              </a:rPr>
              <a:t> 501 High Street  Frankfort, KY 40601  (502) 564-2557</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6353" y="5222266"/>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6918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87316"/>
            <a:ext cx="10896599" cy="926418"/>
          </a:xfrm>
        </p:spPr>
        <p:txBody>
          <a:bodyPr>
            <a:normAutofit fontScale="90000"/>
          </a:bodyPr>
          <a:lstStyle/>
          <a:p>
            <a:r>
              <a:rPr lang="en-US" sz="4400" dirty="0" smtClean="0">
                <a:solidFill>
                  <a:schemeClr val="bg1"/>
                </a:solidFill>
                <a:latin typeface="Franklin Gothic Demi" panose="020B0703020102020204" pitchFamily="34" charset="0"/>
              </a:rPr>
              <a:t>How to check if a return is an </a:t>
            </a:r>
            <a:br>
              <a:rPr lang="en-US" sz="4400" dirty="0" smtClean="0">
                <a:solidFill>
                  <a:schemeClr val="bg1"/>
                </a:solidFill>
                <a:latin typeface="Franklin Gothic Demi" panose="020B0703020102020204" pitchFamily="34" charset="0"/>
              </a:rPr>
            </a:br>
            <a:r>
              <a:rPr lang="en-US" sz="4400" dirty="0" smtClean="0">
                <a:solidFill>
                  <a:schemeClr val="bg1"/>
                </a:solidFill>
                <a:latin typeface="Franklin Gothic Demi" panose="020B0703020102020204" pitchFamily="34" charset="0"/>
              </a:rPr>
              <a:t>Alternative Valuation?</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394365"/>
            <a:ext cx="10475394" cy="444151"/>
          </a:xfrm>
        </p:spPr>
        <p:txBody>
          <a:bodyPr>
            <a:normAutofit fontScale="92500"/>
          </a:bodyPr>
          <a:lstStyle/>
          <a:p>
            <a:r>
              <a:rPr lang="en-US" sz="2500" dirty="0" smtClean="0">
                <a:latin typeface="Franklin Gothic Demi" panose="020B0703020102020204" pitchFamily="34" charset="0"/>
              </a:rPr>
              <a:t>Check the schedules to make sure the current year factors are being used.</a:t>
            </a:r>
            <a:endParaRPr lang="en-US" sz="2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4"/>
          <a:stretch>
            <a:fillRect/>
          </a:stretch>
        </p:blipFill>
        <p:spPr>
          <a:xfrm>
            <a:off x="0" y="2723579"/>
            <a:ext cx="6096000" cy="2285461"/>
          </a:xfrm>
          <a:prstGeom prst="rect">
            <a:avLst/>
          </a:prstGeom>
        </p:spPr>
      </p:pic>
      <p:sp>
        <p:nvSpPr>
          <p:cNvPr id="5" name="TextBox 4"/>
          <p:cNvSpPr txBox="1"/>
          <p:nvPr/>
        </p:nvSpPr>
        <p:spPr>
          <a:xfrm>
            <a:off x="1622703" y="2235828"/>
            <a:ext cx="2327563" cy="369332"/>
          </a:xfrm>
          <a:prstGeom prst="rect">
            <a:avLst/>
          </a:prstGeom>
          <a:noFill/>
        </p:spPr>
        <p:txBody>
          <a:bodyPr wrap="square" rtlCol="0">
            <a:spAutoFit/>
          </a:bodyPr>
          <a:lstStyle/>
          <a:p>
            <a:r>
              <a:rPr lang="en-US" b="1" dirty="0" smtClean="0">
                <a:solidFill>
                  <a:srgbClr val="00B050"/>
                </a:solidFill>
              </a:rPr>
              <a:t>Current year factors</a:t>
            </a:r>
            <a:endParaRPr lang="en-US" b="1" dirty="0">
              <a:solidFill>
                <a:srgbClr val="00B050"/>
              </a:solidFill>
            </a:endParaRPr>
          </a:p>
        </p:txBody>
      </p:sp>
      <p:pic>
        <p:nvPicPr>
          <p:cNvPr id="6" name="Picture 5"/>
          <p:cNvPicPr>
            <a:picLocks noChangeAspect="1"/>
          </p:cNvPicPr>
          <p:nvPr/>
        </p:nvPicPr>
        <p:blipFill>
          <a:blip r:embed="rId5"/>
          <a:stretch>
            <a:fillRect/>
          </a:stretch>
        </p:blipFill>
        <p:spPr>
          <a:xfrm>
            <a:off x="6428509" y="2643034"/>
            <a:ext cx="5531777" cy="2385816"/>
          </a:xfrm>
          <a:prstGeom prst="rect">
            <a:avLst/>
          </a:prstGeom>
        </p:spPr>
      </p:pic>
      <p:sp>
        <p:nvSpPr>
          <p:cNvPr id="16" name="TextBox 15"/>
          <p:cNvSpPr txBox="1"/>
          <p:nvPr/>
        </p:nvSpPr>
        <p:spPr>
          <a:xfrm>
            <a:off x="8030615" y="2213141"/>
            <a:ext cx="2327563" cy="369332"/>
          </a:xfrm>
          <a:prstGeom prst="rect">
            <a:avLst/>
          </a:prstGeom>
          <a:noFill/>
        </p:spPr>
        <p:txBody>
          <a:bodyPr wrap="square" rtlCol="0">
            <a:spAutoFit/>
          </a:bodyPr>
          <a:lstStyle/>
          <a:p>
            <a:r>
              <a:rPr lang="en-US" b="1" dirty="0" smtClean="0">
                <a:solidFill>
                  <a:srgbClr val="FF0000"/>
                </a:solidFill>
              </a:rPr>
              <a:t>WRONG factors</a:t>
            </a:r>
            <a:endParaRPr lang="en-US" b="1" dirty="0">
              <a:solidFill>
                <a:srgbClr val="FF0000"/>
              </a:solidFill>
            </a:endParaRPr>
          </a:p>
        </p:txBody>
      </p:sp>
      <p:sp>
        <p:nvSpPr>
          <p:cNvPr id="12" name="TextBox 11"/>
          <p:cNvSpPr txBox="1"/>
          <p:nvPr/>
        </p:nvSpPr>
        <p:spPr>
          <a:xfrm>
            <a:off x="1828799" y="5127459"/>
            <a:ext cx="7601528" cy="369332"/>
          </a:xfrm>
          <a:prstGeom prst="rect">
            <a:avLst/>
          </a:prstGeom>
          <a:noFill/>
        </p:spPr>
        <p:txBody>
          <a:bodyPr wrap="square" rtlCol="0">
            <a:spAutoFit/>
          </a:bodyPr>
          <a:lstStyle/>
          <a:p>
            <a:pPr algn="ctr"/>
            <a:r>
              <a:rPr lang="en-US" dirty="0" smtClean="0"/>
              <a:t>Note: The factors change every year.</a:t>
            </a:r>
            <a:endParaRPr lang="en-US" dirty="0"/>
          </a:p>
        </p:txBody>
      </p:sp>
      <p:sp>
        <p:nvSpPr>
          <p:cNvPr id="17" name="TextBox 16"/>
          <p:cNvSpPr txBox="1"/>
          <p:nvPr/>
        </p:nvSpPr>
        <p:spPr>
          <a:xfrm>
            <a:off x="735685" y="5652453"/>
            <a:ext cx="9042400" cy="646331"/>
          </a:xfrm>
          <a:prstGeom prst="rect">
            <a:avLst/>
          </a:prstGeom>
          <a:noFill/>
        </p:spPr>
        <p:txBody>
          <a:bodyPr wrap="square" rtlCol="0">
            <a:spAutoFit/>
          </a:bodyPr>
          <a:lstStyle/>
          <a:p>
            <a:pPr algn="ctr"/>
            <a:r>
              <a:rPr lang="en-US" dirty="0" smtClean="0"/>
              <a:t>If you receive a return with the wrong factors, enter the return as filed and send a copy to </a:t>
            </a:r>
            <a:r>
              <a:rPr lang="en-US" dirty="0" smtClean="0">
                <a:hlinkClick r:id="rId6"/>
              </a:rPr>
              <a:t>Jehna.Cornish@ky.gov</a:t>
            </a:r>
            <a:r>
              <a:rPr lang="en-US" dirty="0" smtClean="0"/>
              <a:t> </a:t>
            </a:r>
            <a:endParaRPr lang="en-US" dirty="0"/>
          </a:p>
        </p:txBody>
      </p:sp>
    </p:spTree>
    <p:extLst>
      <p:ext uri="{BB962C8B-B14F-4D97-AF65-F5344CB8AC3E}">
        <p14:creationId xmlns:p14="http://schemas.microsoft.com/office/powerpoint/2010/main" val="3783028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87316"/>
            <a:ext cx="10896599" cy="926418"/>
          </a:xfrm>
        </p:spPr>
        <p:txBody>
          <a:bodyPr>
            <a:normAutofit/>
          </a:bodyPr>
          <a:lstStyle/>
          <a:p>
            <a:r>
              <a:rPr lang="en-US" sz="4400" dirty="0" smtClean="0">
                <a:solidFill>
                  <a:schemeClr val="bg1"/>
                </a:solidFill>
                <a:latin typeface="Franklin Gothic Demi" panose="020B0703020102020204" pitchFamily="34" charset="0"/>
              </a:rPr>
              <a:t>Clerical Errors on Timely Filed Returns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136073" y="2025763"/>
            <a:ext cx="9633526" cy="3970318"/>
          </a:xfrm>
          <a:prstGeom prst="rect">
            <a:avLst/>
          </a:prstGeom>
        </p:spPr>
        <p:txBody>
          <a:bodyPr wrap="square">
            <a:spAutoFit/>
          </a:bodyPr>
          <a:lstStyle/>
          <a:p>
            <a:r>
              <a:rPr lang="en-US" sz="2800" b="1" dirty="0"/>
              <a:t>133.110 Correction of clerical errors in assessment. </a:t>
            </a:r>
            <a:endParaRPr lang="en-GB" altLang="en-US" sz="2800" dirty="0"/>
          </a:p>
          <a:p>
            <a:pPr marL="914400" lvl="1" indent="-514350">
              <a:buFont typeface="+mj-lt"/>
              <a:buAutoNum type="arabicPeriod"/>
            </a:pPr>
            <a:endParaRPr lang="en-US" sz="2800" dirty="0"/>
          </a:p>
          <a:p>
            <a:pPr marL="914400" lvl="1" indent="-514350">
              <a:buFont typeface="+mj-lt"/>
              <a:buAutoNum type="arabicPeriod"/>
            </a:pPr>
            <a:r>
              <a:rPr lang="en-US" sz="2800" dirty="0"/>
              <a:t>After submission of the final real property recapitulation or </a:t>
            </a:r>
            <a:r>
              <a:rPr lang="en-US" sz="2800" u="sng" dirty="0"/>
              <a:t>certification of the personal property assessment</a:t>
            </a:r>
            <a:r>
              <a:rPr lang="en-US" sz="2800" dirty="0"/>
              <a:t>, the property valuation administrator may correct clerical, mathematical, or procedural errors in an assessment or any duplication of assessment. Changes in assessed value based on appraisal methodology or opinion of value shall not be valid. </a:t>
            </a:r>
            <a:endParaRPr lang="en-US" altLang="en-US" sz="2800" dirty="0"/>
          </a:p>
        </p:txBody>
      </p:sp>
    </p:spTree>
    <p:extLst>
      <p:ext uri="{BB962C8B-B14F-4D97-AF65-F5344CB8AC3E}">
        <p14:creationId xmlns:p14="http://schemas.microsoft.com/office/powerpoint/2010/main" val="2009030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3144" y="277365"/>
            <a:ext cx="10896599" cy="926418"/>
          </a:xfrm>
        </p:spPr>
        <p:txBody>
          <a:bodyPr>
            <a:normAutofit/>
          </a:bodyPr>
          <a:lstStyle/>
          <a:p>
            <a:r>
              <a:rPr lang="en-US" sz="4400" dirty="0" smtClean="0">
                <a:solidFill>
                  <a:schemeClr val="bg1"/>
                </a:solidFill>
                <a:latin typeface="Franklin Gothic Demi" panose="020B0703020102020204" pitchFamily="34" charset="0"/>
              </a:rPr>
              <a:t>A-Bill or Exonerations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944577" y="1686390"/>
            <a:ext cx="10302845" cy="4585871"/>
          </a:xfrm>
          <a:prstGeom prst="rect">
            <a:avLst/>
          </a:prstGeom>
        </p:spPr>
        <p:txBody>
          <a:bodyPr wrap="square">
            <a:spAutoFit/>
          </a:bodyPr>
          <a:lstStyle/>
          <a:p>
            <a:pPr marL="342900" indent="-342900">
              <a:buFont typeface="Courier New" panose="02070309020205020404" pitchFamily="49" charset="0"/>
              <a:buChar char="o"/>
            </a:pPr>
            <a:r>
              <a:rPr lang="en-US" sz="2400" dirty="0"/>
              <a:t>Exonerations are made when clerical errors, mathematical errors, unintentional omissions, or duplications have been made on a taxpayer's bill. Revenue Form 62A366, </a:t>
            </a:r>
            <a:r>
              <a:rPr lang="en-US" sz="2400" i="1" dirty="0"/>
              <a:t>Executive Order Correcting Erroneous Assessment, is used to correct a tax bill that is not yet delinquent.</a:t>
            </a:r>
          </a:p>
          <a:p>
            <a:pPr marL="342900" indent="-342900">
              <a:buFont typeface="Courier New" panose="02070309020205020404" pitchFamily="49" charset="0"/>
              <a:buChar char="o"/>
            </a:pPr>
            <a:endParaRPr lang="en-US" sz="2400" i="1" dirty="0"/>
          </a:p>
          <a:p>
            <a:pPr marL="342900" indent="-342900">
              <a:buFont typeface="Courier New" panose="02070309020205020404" pitchFamily="49" charset="0"/>
              <a:buChar char="o"/>
            </a:pPr>
            <a:r>
              <a:rPr lang="en-US" sz="2400" dirty="0"/>
              <a:t>The PVA will prepare a special exoneration form used when a refund is involved (62A366-R), which will describe the reason an assessment adjustment is being made and the amount of the change.</a:t>
            </a:r>
          </a:p>
          <a:p>
            <a:pPr marL="342900" indent="-342900">
              <a:buFont typeface="Courier New" panose="02070309020205020404" pitchFamily="49" charset="0"/>
              <a:buChar char="o"/>
            </a:pPr>
            <a:endParaRPr lang="en-US" sz="2400" i="1" dirty="0"/>
          </a:p>
          <a:p>
            <a:pPr marL="342900" indent="-342900">
              <a:buFont typeface="Courier New" panose="02070309020205020404" pitchFamily="49" charset="0"/>
              <a:buChar char="o"/>
            </a:pPr>
            <a:r>
              <a:rPr lang="en-US" sz="2400" i="1" dirty="0"/>
              <a:t>Some PVA offices have their own generated forms for A bills or additional bills related to clerical errors and duplications.</a:t>
            </a:r>
          </a:p>
          <a:p>
            <a:pPr marL="457200" indent="-457200">
              <a:buFont typeface="Courier New" panose="02070309020205020404" pitchFamily="49" charset="0"/>
              <a:buChar char="o"/>
            </a:pPr>
            <a:endParaRPr lang="en-US" altLang="en-US" sz="2800" dirty="0"/>
          </a:p>
        </p:txBody>
      </p:sp>
    </p:spTree>
    <p:extLst>
      <p:ext uri="{BB962C8B-B14F-4D97-AF65-F5344CB8AC3E}">
        <p14:creationId xmlns:p14="http://schemas.microsoft.com/office/powerpoint/2010/main" val="2657450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3144" y="277365"/>
            <a:ext cx="10896599" cy="926418"/>
          </a:xfrm>
        </p:spPr>
        <p:txBody>
          <a:bodyPr>
            <a:normAutofit/>
          </a:bodyPr>
          <a:lstStyle/>
          <a:p>
            <a:r>
              <a:rPr lang="en-US" sz="4400" dirty="0" smtClean="0">
                <a:solidFill>
                  <a:schemeClr val="bg1"/>
                </a:solidFill>
                <a:latin typeface="Franklin Gothic Demi" panose="020B0703020102020204" pitchFamily="34" charset="0"/>
              </a:rPr>
              <a:t>Error Examples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12" name="Content Placeholder 5"/>
          <p:cNvGraphicFramePr>
            <a:graphicFrameLocks/>
          </p:cNvGraphicFramePr>
          <p:nvPr>
            <p:extLst>
              <p:ext uri="{D42A27DB-BD31-4B8C-83A1-F6EECF244321}">
                <p14:modId xmlns:p14="http://schemas.microsoft.com/office/powerpoint/2010/main" val="2583571752"/>
              </p:ext>
            </p:extLst>
          </p:nvPr>
        </p:nvGraphicFramePr>
        <p:xfrm>
          <a:off x="187104" y="1382440"/>
          <a:ext cx="11587162" cy="1928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Group 15"/>
          <p:cNvGrpSpPr/>
          <p:nvPr/>
        </p:nvGrpSpPr>
        <p:grpSpPr>
          <a:xfrm>
            <a:off x="343207" y="3448665"/>
            <a:ext cx="2438509" cy="2743198"/>
            <a:chOff x="2121" y="354779"/>
            <a:chExt cx="2438509" cy="1269219"/>
          </a:xfrm>
        </p:grpSpPr>
        <p:sp>
          <p:nvSpPr>
            <p:cNvPr id="17" name="Rounded Rectangle 16"/>
            <p:cNvSpPr/>
            <p:nvPr/>
          </p:nvSpPr>
          <p:spPr>
            <a:xfrm>
              <a:off x="2121" y="354779"/>
              <a:ext cx="2438509" cy="12192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2121" y="476166"/>
              <a:ext cx="2367087" cy="1147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endParaRPr lang="en-US" sz="2500" kern="1200" dirty="0"/>
            </a:p>
          </p:txBody>
        </p:sp>
      </p:grpSp>
      <p:grpSp>
        <p:nvGrpSpPr>
          <p:cNvPr id="20" name="Group 19"/>
          <p:cNvGrpSpPr/>
          <p:nvPr/>
        </p:nvGrpSpPr>
        <p:grpSpPr>
          <a:xfrm>
            <a:off x="3285576" y="3460590"/>
            <a:ext cx="2438509" cy="2743198"/>
            <a:chOff x="2121" y="354779"/>
            <a:chExt cx="2438509" cy="1269219"/>
          </a:xfrm>
        </p:grpSpPr>
        <p:sp>
          <p:nvSpPr>
            <p:cNvPr id="21" name="Rounded Rectangle 20"/>
            <p:cNvSpPr/>
            <p:nvPr/>
          </p:nvSpPr>
          <p:spPr>
            <a:xfrm>
              <a:off x="2121" y="354779"/>
              <a:ext cx="2438509" cy="12192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txBox="1"/>
            <p:nvPr/>
          </p:nvSpPr>
          <p:spPr>
            <a:xfrm>
              <a:off x="2121" y="476166"/>
              <a:ext cx="2367087" cy="1147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endParaRPr lang="en-US" sz="2500" kern="1200" dirty="0"/>
            </a:p>
          </p:txBody>
        </p:sp>
      </p:grpSp>
      <p:grpSp>
        <p:nvGrpSpPr>
          <p:cNvPr id="23" name="Group 22"/>
          <p:cNvGrpSpPr/>
          <p:nvPr/>
        </p:nvGrpSpPr>
        <p:grpSpPr>
          <a:xfrm>
            <a:off x="6402826" y="3460590"/>
            <a:ext cx="2438509" cy="2743198"/>
            <a:chOff x="2121" y="354779"/>
            <a:chExt cx="2438509" cy="1269219"/>
          </a:xfrm>
        </p:grpSpPr>
        <p:sp>
          <p:nvSpPr>
            <p:cNvPr id="24" name="Rounded Rectangle 23"/>
            <p:cNvSpPr/>
            <p:nvPr/>
          </p:nvSpPr>
          <p:spPr>
            <a:xfrm>
              <a:off x="2121" y="354779"/>
              <a:ext cx="2438509" cy="12192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txBox="1"/>
            <p:nvPr/>
          </p:nvSpPr>
          <p:spPr>
            <a:xfrm>
              <a:off x="2121" y="476166"/>
              <a:ext cx="2367087" cy="1147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endParaRPr lang="en-US" sz="2500" kern="1200" dirty="0"/>
            </a:p>
          </p:txBody>
        </p:sp>
      </p:grpSp>
      <p:grpSp>
        <p:nvGrpSpPr>
          <p:cNvPr id="26" name="Group 25"/>
          <p:cNvGrpSpPr/>
          <p:nvPr/>
        </p:nvGrpSpPr>
        <p:grpSpPr>
          <a:xfrm>
            <a:off x="9384723" y="3392478"/>
            <a:ext cx="2438509" cy="2743198"/>
            <a:chOff x="2121" y="354779"/>
            <a:chExt cx="2438509" cy="1269219"/>
          </a:xfrm>
        </p:grpSpPr>
        <p:sp>
          <p:nvSpPr>
            <p:cNvPr id="27" name="Rounded Rectangle 26"/>
            <p:cNvSpPr/>
            <p:nvPr/>
          </p:nvSpPr>
          <p:spPr>
            <a:xfrm>
              <a:off x="2121" y="354779"/>
              <a:ext cx="2438509" cy="12192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txBox="1"/>
            <p:nvPr/>
          </p:nvSpPr>
          <p:spPr>
            <a:xfrm>
              <a:off x="2121" y="476166"/>
              <a:ext cx="2367087" cy="1147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endParaRPr lang="en-US" sz="2500" kern="1200" dirty="0"/>
            </a:p>
          </p:txBody>
        </p:sp>
      </p:grpSp>
      <p:sp>
        <p:nvSpPr>
          <p:cNvPr id="29" name="TextBox 28"/>
          <p:cNvSpPr txBox="1"/>
          <p:nvPr/>
        </p:nvSpPr>
        <p:spPr>
          <a:xfrm>
            <a:off x="285768" y="4166000"/>
            <a:ext cx="242420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Returns misplaced</a:t>
            </a:r>
          </a:p>
          <a:p>
            <a:pPr marL="285750" indent="-285750">
              <a:buFont typeface="Arial" panose="020B0604020202020204" pitchFamily="34" charset="0"/>
              <a:buChar char="•"/>
            </a:pPr>
            <a:r>
              <a:rPr lang="en-US" dirty="0" smtClean="0"/>
              <a:t>Stapled together</a:t>
            </a:r>
          </a:p>
          <a:p>
            <a:pPr marL="285750" indent="-285750">
              <a:buFont typeface="Arial" panose="020B0604020202020204" pitchFamily="34" charset="0"/>
              <a:buChar char="•"/>
            </a:pPr>
            <a:endParaRPr lang="en-US" dirty="0"/>
          </a:p>
        </p:txBody>
      </p:sp>
      <p:sp>
        <p:nvSpPr>
          <p:cNvPr id="30" name="TextBox 29"/>
          <p:cNvSpPr txBox="1"/>
          <p:nvPr/>
        </p:nvSpPr>
        <p:spPr>
          <a:xfrm>
            <a:off x="3485478" y="4071937"/>
            <a:ext cx="2162287"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Errors made in data entry of returns</a:t>
            </a:r>
            <a:endParaRPr lang="en-US" dirty="0"/>
          </a:p>
        </p:txBody>
      </p:sp>
      <p:sp>
        <p:nvSpPr>
          <p:cNvPr id="31" name="TextBox 30"/>
          <p:cNvSpPr txBox="1"/>
          <p:nvPr/>
        </p:nvSpPr>
        <p:spPr>
          <a:xfrm>
            <a:off x="6583680" y="4071937"/>
            <a:ext cx="2151529"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Return entered twice</a:t>
            </a:r>
            <a:endParaRPr lang="en-US" dirty="0"/>
          </a:p>
        </p:txBody>
      </p:sp>
      <p:sp>
        <p:nvSpPr>
          <p:cNvPr id="32" name="TextBox 31"/>
          <p:cNvSpPr txBox="1"/>
          <p:nvPr/>
        </p:nvSpPr>
        <p:spPr>
          <a:xfrm>
            <a:off x="9528213" y="3786941"/>
            <a:ext cx="2151530"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Return sent to the wrong county. When reached correct county tax roll was closed. </a:t>
            </a:r>
            <a:r>
              <a:rPr lang="en-US" sz="1600" u="sng" dirty="0" smtClean="0"/>
              <a:t>Return was completed correctly by taxpayer.</a:t>
            </a:r>
            <a:endParaRPr lang="en-US" sz="1600" u="sng" dirty="0"/>
          </a:p>
        </p:txBody>
      </p:sp>
    </p:spTree>
    <p:extLst>
      <p:ext uri="{BB962C8B-B14F-4D97-AF65-F5344CB8AC3E}">
        <p14:creationId xmlns:p14="http://schemas.microsoft.com/office/powerpoint/2010/main" val="4235016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6C47E737-9FD9-44E0-AA70-CD9141C44B9E}"/>
</file>

<file path=customXml/itemProps2.xml><?xml version="1.0" encoding="utf-8"?>
<ds:datastoreItem xmlns:ds="http://schemas.openxmlformats.org/officeDocument/2006/customXml" ds:itemID="{B9FE7097-54FB-431D-95B9-8F996C181E38}"/>
</file>

<file path=customXml/itemProps3.xml><?xml version="1.0" encoding="utf-8"?>
<ds:datastoreItem xmlns:ds="http://schemas.openxmlformats.org/officeDocument/2006/customXml" ds:itemID="{0084DFEA-B2B5-4892-8186-4A19794F6F70}"/>
</file>

<file path=docProps/app.xml><?xml version="1.0" encoding="utf-8"?>
<Properties xmlns="http://schemas.openxmlformats.org/officeDocument/2006/extended-properties" xmlns:vt="http://schemas.openxmlformats.org/officeDocument/2006/docPropsVTypes">
  <Template>TM03457515[[fn=View]]</Template>
  <TotalTime>7953</TotalTime>
  <Words>2292</Words>
  <Application>Microsoft Office PowerPoint</Application>
  <PresentationFormat>Widescreen</PresentationFormat>
  <Paragraphs>202</Paragraphs>
  <Slides>52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Courier New</vt:lpstr>
      <vt:lpstr>Franklin Gothic Book</vt:lpstr>
      <vt:lpstr>Franklin Gothic Demi</vt:lpstr>
      <vt:lpstr>Franklin Gothic Medium</vt:lpstr>
      <vt:lpstr>Wingdings</vt:lpstr>
      <vt:lpstr>Office Theme</vt:lpstr>
      <vt:lpstr>Personal Property Tax</vt:lpstr>
      <vt:lpstr>Reviewing Tangibles</vt:lpstr>
      <vt:lpstr>Pre Audit  Before a return is entered into the system, the following “pre-audit” checks should be performed to ensure an accurate record and reduce data entry time.</vt:lpstr>
      <vt:lpstr>Pre Audit (cont.)  Before a return is entered into the system, the following “pre-audit” checks should be performed to ensure an accurate record and reduce data entry time.</vt:lpstr>
      <vt:lpstr>Alternative Valuations</vt:lpstr>
      <vt:lpstr>How to check if a return is an  Alternative Valuation?</vt:lpstr>
      <vt:lpstr>Clerical Errors on Timely Filed Returns</vt:lpstr>
      <vt:lpstr>A-Bill or Exonerations</vt:lpstr>
      <vt:lpstr>Error Examples</vt:lpstr>
      <vt:lpstr>Correcting Errors</vt:lpstr>
      <vt:lpstr>PowerPoint Presentation</vt:lpstr>
      <vt:lpstr>Correcting Errors</vt:lpstr>
      <vt:lpstr>Amended Returns</vt:lpstr>
      <vt:lpstr>What should the taxpayer provide?</vt:lpstr>
      <vt:lpstr>When to forward to OPV for review?</vt:lpstr>
      <vt:lpstr>Valuing Boats</vt:lpstr>
      <vt:lpstr>NADA E-valuator</vt:lpstr>
      <vt:lpstr>NADA E-valuator</vt:lpstr>
      <vt:lpstr>NADA E-valuator</vt:lpstr>
      <vt:lpstr>NADA E-valuator</vt:lpstr>
      <vt:lpstr>NADA E-valuator</vt:lpstr>
      <vt:lpstr>NADA E-valuator- Boat</vt:lpstr>
      <vt:lpstr>NADA E-valuator- Trailer</vt:lpstr>
      <vt:lpstr>NADA E-valuator- Trailer</vt:lpstr>
      <vt:lpstr>NADA E-valuator- Motor</vt:lpstr>
      <vt:lpstr>NADA E-valuator- Motor</vt:lpstr>
      <vt:lpstr>NADA E-valuator- Motor</vt:lpstr>
      <vt:lpstr>NADA E-valuator</vt:lpstr>
      <vt:lpstr>NADA Marine Guide</vt:lpstr>
      <vt:lpstr>PODD BTR</vt:lpstr>
      <vt:lpstr>Remember!</vt:lpstr>
      <vt:lpstr>PowerPoint Presentation</vt:lpstr>
      <vt:lpstr>Adding a New Ad Valorem Segment</vt:lpstr>
      <vt:lpstr>Adding a New Ad Valorem Segment (cont.)</vt:lpstr>
      <vt:lpstr>Adding a New Ad Valorem Segment (cont.)</vt:lpstr>
      <vt:lpstr>Editing an Ad Valorem Segment</vt:lpstr>
      <vt:lpstr>Editing an Ad Valorem Segment (cont.)</vt:lpstr>
      <vt:lpstr>Editing an Ad Valorem Segment (cont.)</vt:lpstr>
      <vt:lpstr>Editing an Ad Valorem Segment (cont.)</vt:lpstr>
      <vt:lpstr>Editing an Ad Valorem Segment (cont.)</vt:lpstr>
      <vt:lpstr>Working your Tax District Assignment Queue</vt:lpstr>
      <vt:lpstr>Working your Tax District Assignment Queue</vt:lpstr>
      <vt:lpstr>Working your Tax District Assignment Queue</vt:lpstr>
      <vt:lpstr>Working your Tax District Assignment Queue</vt:lpstr>
      <vt:lpstr>Working your Tax District Assignment Queue</vt:lpstr>
      <vt:lpstr>Working your Tax District Assignment Queue</vt:lpstr>
      <vt:lpstr>Working your Tax District Assignment Queue</vt:lpstr>
      <vt:lpstr>Working your Tax District Assignment Queue</vt:lpstr>
      <vt:lpstr>Remember!</vt:lpstr>
      <vt:lpstr>Planned changes to KAVIS beginning 2021</vt:lpstr>
      <vt:lpstr>Questions</vt:lpstr>
      <vt:lpstr>What to Look for when Processing your Tangibles and Valuing Boats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keywords/>
  <dc:description/>
  <cp:lastModifiedBy>Cornish, Jehna R (DOR)</cp:lastModifiedBy>
  <cp:revision>125</cp:revision>
  <dcterms:created xsi:type="dcterms:W3CDTF">2018-07-23T13:55:37Z</dcterms:created>
  <dcterms:modified xsi:type="dcterms:W3CDTF">2020-11-16T12:35:31Z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