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sldIdLst>
    <p:sldId id="257" r:id="rId2"/>
    <p:sldId id="258" r:id="rId3"/>
    <p:sldId id="259" r:id="rId4"/>
    <p:sldId id="260" r:id="rId5"/>
    <p:sldId id="261" r:id="rId6"/>
    <p:sldId id="263" r:id="rId7"/>
    <p:sldId id="262" r:id="rId8"/>
    <p:sldId id="265" r:id="rId9"/>
    <p:sldId id="266" r:id="rId10"/>
    <p:sldId id="267" r:id="rId11"/>
    <p:sldId id="268" r:id="rId12"/>
    <p:sldId id="269" r:id="rId13"/>
    <p:sldId id="270" r:id="rId14"/>
    <p:sldId id="271" r:id="rId15"/>
    <p:sldId id="272" r:id="rId16"/>
    <p:sldId id="273" r:id="rId17"/>
    <p:sldId id="274" r:id="rId18"/>
    <p:sldId id="284" r:id="rId19"/>
    <p:sldId id="275" r:id="rId20"/>
    <p:sldId id="276" r:id="rId21"/>
    <p:sldId id="277" r:id="rId22"/>
    <p:sldId id="278" r:id="rId23"/>
    <p:sldId id="279" r:id="rId24"/>
    <p:sldId id="280" r:id="rId25"/>
    <p:sldId id="281" r:id="rId26"/>
    <p:sldId id="282" r:id="rId27"/>
    <p:sldId id="283"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30605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126867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2208751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98A3E-3030-471C-9081-084957B5499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174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1441411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126660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71350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130357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42362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102128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41973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193597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240681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55180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156756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286279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848753-0D1E-4DD6-82C2-B612565BDAA6}" type="datetimeFigureOut">
              <a:rPr lang="en-US" smtClean="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A98A3E-3030-471C-9081-084957B5499A}" type="slidenum">
              <a:rPr lang="en-US" smtClean="0"/>
              <a:t>‹#›</a:t>
            </a:fld>
            <a:endParaRPr lang="en-US" dirty="0"/>
          </a:p>
        </p:txBody>
      </p:sp>
    </p:spTree>
    <p:extLst>
      <p:ext uri="{BB962C8B-B14F-4D97-AF65-F5344CB8AC3E}">
        <p14:creationId xmlns:p14="http://schemas.microsoft.com/office/powerpoint/2010/main" val="216735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8848753-0D1E-4DD6-82C2-B612565BDAA6}" type="datetimeFigureOut">
              <a:rPr lang="en-US" smtClean="0"/>
              <a:t>11/19/2020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9A98A3E-3030-471C-9081-084957B5499A}" type="slidenum">
              <a:rPr lang="en-US" smtClean="0"/>
              <a:t>‹#›</a:t>
            </a:fld>
            <a:endParaRPr lang="en-US" dirty="0"/>
          </a:p>
        </p:txBody>
      </p:sp>
    </p:spTree>
    <p:extLst>
      <p:ext uri="{BB962C8B-B14F-4D97-AF65-F5344CB8AC3E}">
        <p14:creationId xmlns:p14="http://schemas.microsoft.com/office/powerpoint/2010/main" val="1338244091"/>
      </p:ext>
    </p:extLst>
  </p:cSld>
  <p:clrMap bg1="dk1" tx1="lt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k:@MSITStore:C:\Users\rev4924\Desktop\CERES.chm::/CERES/Class_D___Wood-_or_Steel-Framed_Exterior_Walls.ht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k:@MSITStore:C:\Users\rev4924\Desktop\CERES.chm::/CERES/Class_D___Wood-_or_Steel-Framed_Exterior_Walls.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k:@MSITStore:C:\Users\rev4924\Desktop\CERES.chm::/CERES/Class_S___Metal_Frame_and_Walls.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k:@MSITStore:C:\Users\rev4924\Desktop\CERES.chm::/CERES/Average_Quality_Rank_2_.htm" TargetMode="External"/><Relationship Id="rId2" Type="http://schemas.openxmlformats.org/officeDocument/2006/relationships/hyperlink" Target="mk:@MSITStore:C:\Users\rev4924\Desktop\CERES.chm::/CERES/Low_Quality_Rank_1_.htm" TargetMode="External"/><Relationship Id="rId1" Type="http://schemas.openxmlformats.org/officeDocument/2006/relationships/slideLayout" Target="../slideLayouts/slideLayout7.xml"/><Relationship Id="rId5" Type="http://schemas.openxmlformats.org/officeDocument/2006/relationships/hyperlink" Target="mk:@MSITStore:C:\Users\rev4924\Desktop\CERES.chm::/CERES/Excellent_Quality_Rank_4_.htm" TargetMode="External"/><Relationship Id="rId4" Type="http://schemas.openxmlformats.org/officeDocument/2006/relationships/hyperlink" Target="mk:@MSITStore:C:\Users\rev4924\Desktop\CERES.chm::/CERES/Good_Quality_Rank_3_.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1615" y="1628507"/>
            <a:ext cx="9908771" cy="3600986"/>
          </a:xfrm>
          <a:prstGeom prst="rect">
            <a:avLst/>
          </a:prstGeom>
          <a:noFill/>
        </p:spPr>
        <p:txBody>
          <a:bodyPr wrap="square" rtlCol="0">
            <a:spAutoFit/>
          </a:bodyPr>
          <a:lstStyle/>
          <a:p>
            <a:pPr algn="ctr"/>
            <a:r>
              <a:rPr lang="en-US" sz="7200" b="1" dirty="0" smtClean="0">
                <a:ln w="9525">
                  <a:solidFill>
                    <a:schemeClr val="bg1"/>
                  </a:solidFill>
                  <a:prstDash val="solid"/>
                </a:ln>
                <a:effectLst>
                  <a:outerShdw blurRad="12700" dist="38100" dir="2700000" algn="tl" rotWithShape="0">
                    <a:schemeClr val="bg1">
                      <a:lumMod val="50000"/>
                    </a:schemeClr>
                  </a:outerShdw>
                </a:effectLst>
                <a:latin typeface="Imprint MT Shadow" panose="04020605060303030202" pitchFamily="82" charset="0"/>
              </a:rPr>
              <a:t>Commercial Reassessments</a:t>
            </a:r>
          </a:p>
          <a:p>
            <a:pPr algn="ctr"/>
            <a:endParaRPr lang="en-US" sz="2000" b="1" dirty="0" smtClean="0">
              <a:ln w="9525">
                <a:solidFill>
                  <a:schemeClr val="bg1"/>
                </a:solidFill>
                <a:prstDash val="solid"/>
              </a:ln>
              <a:latin typeface="Baskerville Old Face" panose="02020602080505020303" pitchFamily="18" charset="0"/>
            </a:endParaRPr>
          </a:p>
          <a:p>
            <a:pPr algn="ctr"/>
            <a:endParaRPr lang="en-US" sz="3200" b="1" dirty="0" smtClean="0">
              <a:ln w="9525">
                <a:solidFill>
                  <a:schemeClr val="bg1"/>
                </a:solidFill>
                <a:prstDash val="solid"/>
              </a:ln>
              <a:effectLst>
                <a:outerShdw blurRad="12700" dist="38100" dir="2700000" algn="tl" rotWithShape="0">
                  <a:schemeClr val="bg1">
                    <a:lumMod val="50000"/>
                  </a:schemeClr>
                </a:outerShdw>
              </a:effectLst>
              <a:latin typeface="Imprint MT Shadow" panose="04020605060303030202" pitchFamily="82" charset="0"/>
              <a:cs typeface="Calibri" panose="020F0502020204030204" pitchFamily="34" charset="0"/>
            </a:endParaRPr>
          </a:p>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latin typeface="Imprint MT Shadow" panose="04020605060303030202" pitchFamily="82" charset="0"/>
                <a:cs typeface="Calibri" panose="020F0502020204030204" pitchFamily="34" charset="0"/>
              </a:rPr>
              <a:t>2020 PVA Fall Conference</a:t>
            </a:r>
            <a:endParaRPr lang="en-US" sz="3200" b="1" dirty="0">
              <a:ln w="9525">
                <a:solidFill>
                  <a:schemeClr val="bg1"/>
                </a:solidFill>
                <a:prstDash val="solid"/>
              </a:ln>
              <a:effectLst>
                <a:outerShdw blurRad="12700" dist="38100" dir="2700000" algn="tl" rotWithShape="0">
                  <a:schemeClr val="bg1">
                    <a:lumMod val="50000"/>
                  </a:schemeClr>
                </a:outerShdw>
              </a:effectLst>
              <a:latin typeface="Imprint MT Shadow" panose="04020605060303030202" pitchFamily="82" charset="0"/>
              <a:cs typeface="Calibri" panose="020F0502020204030204" pitchFamily="34" charset="0"/>
            </a:endParaRPr>
          </a:p>
        </p:txBody>
      </p:sp>
    </p:spTree>
    <p:extLst>
      <p:ext uri="{BB962C8B-B14F-4D97-AF65-F5344CB8AC3E}">
        <p14:creationId xmlns:p14="http://schemas.microsoft.com/office/powerpoint/2010/main" val="152048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2629462" y="115252"/>
            <a:ext cx="6933076"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B – Reinforced Concrete Frame</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442653" y="988262"/>
            <a:ext cx="5370318"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primary characteristic of Class B buildings is the reinforced concrete frame in which the columns and beams can be either formed or precast concrete. </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They </a:t>
            </a:r>
            <a:r>
              <a:rPr lang="en-US" sz="2000" dirty="0"/>
              <a:t>may be mechanically stressed. Class B buildings are fire-resistant structures</a:t>
            </a:r>
            <a:r>
              <a:rPr lang="en-US" sz="2000" dirty="0" smtClean="0"/>
              <a:t>.</a:t>
            </a:r>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Floors and roofs in Class B structures are formed or precast concrete slabs. </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a:t>
            </a:r>
            <a:r>
              <a:rPr lang="en-US" sz="2000" dirty="0"/>
              <a:t>exterior walls, generally, are masonry or reinforced concrete curtain walls or any of the many types of wall panels of concrete, metal, glass or stone. </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 </a:t>
            </a:r>
            <a:r>
              <a:rPr lang="en-US" sz="2000" dirty="0"/>
              <a:t>some Class B buildings the walls may be partially loadbearing. </a:t>
            </a:r>
            <a:endParaRPr lang="en-US" sz="2000" dirty="0">
              <a:effectLst/>
            </a:endParaRPr>
          </a:p>
        </p:txBody>
      </p:sp>
      <p:pic>
        <p:nvPicPr>
          <p:cNvPr id="7" name="Picture 6"/>
          <p:cNvPicPr>
            <a:picLocks noChangeAspect="1"/>
          </p:cNvPicPr>
          <p:nvPr/>
        </p:nvPicPr>
        <p:blipFill>
          <a:blip r:embed="rId2"/>
          <a:stretch>
            <a:fillRect/>
          </a:stretch>
        </p:blipFill>
        <p:spPr>
          <a:xfrm>
            <a:off x="6255624" y="951804"/>
            <a:ext cx="5818548" cy="3794705"/>
          </a:xfrm>
          <a:prstGeom prst="rect">
            <a:avLst/>
          </a:prstGeom>
        </p:spPr>
      </p:pic>
    </p:spTree>
    <p:extLst>
      <p:ext uri="{BB962C8B-B14F-4D97-AF65-F5344CB8AC3E}">
        <p14:creationId xmlns:p14="http://schemas.microsoft.com/office/powerpoint/2010/main" val="34410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2988691" y="115252"/>
            <a:ext cx="6214619"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C – Masonry Bearing Walls</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396000" y="951804"/>
            <a:ext cx="6452670" cy="5909310"/>
          </a:xfrm>
          <a:prstGeom prst="rect">
            <a:avLst/>
          </a:prstGeom>
          <a:noFill/>
        </p:spPr>
        <p:txBody>
          <a:bodyPr wrap="square" rtlCol="0">
            <a:spAutoFit/>
          </a:bodyPr>
          <a:lstStyle/>
          <a:p>
            <a:pPr marL="285750" indent="-285750">
              <a:buFont typeface="Arial" panose="020B0604020202020204" pitchFamily="34" charset="0"/>
              <a:buChar char="•"/>
            </a:pPr>
            <a:r>
              <a:rPr lang="en-US" sz="2100" dirty="0"/>
              <a:t>Class C buildings are characterized by masonry or reinforced concrete (including tilt-up) construction. </a:t>
            </a:r>
            <a:endParaRPr lang="en-US" sz="2100" dirty="0" smtClean="0"/>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smtClean="0"/>
              <a:t>The </a:t>
            </a:r>
            <a:r>
              <a:rPr lang="en-US" sz="2100" dirty="0"/>
              <a:t>walls may be loadbearing, i.e., supporting roof and upper floor loads, or nonbearing with concrete, steel or wood columns, bents or arches supporting the load. </a:t>
            </a:r>
            <a:endParaRPr lang="en-US" sz="2100" dirty="0" smtClean="0"/>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smtClean="0"/>
              <a:t>Upper </a:t>
            </a:r>
            <a:r>
              <a:rPr lang="en-US" sz="2100" dirty="0"/>
              <a:t>floors and roofs are supported by wood or steel joists or trusses. </a:t>
            </a:r>
            <a:endParaRPr lang="en-US" sz="2100" dirty="0" smtClean="0"/>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smtClean="0"/>
              <a:t>Ground </a:t>
            </a:r>
            <a:r>
              <a:rPr lang="en-US" sz="2100" dirty="0"/>
              <a:t>floors may be concrete slabs. Upper floors may be of concrete plank, steel deck or wood. </a:t>
            </a:r>
            <a:endParaRPr lang="en-US" sz="2100" dirty="0" smtClean="0"/>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smtClean="0"/>
              <a:t>Bearing </a:t>
            </a:r>
            <a:r>
              <a:rPr lang="en-US" sz="2100" dirty="0"/>
              <a:t>walls are frequently strengthened by concrete bond beams and pilasters. </a:t>
            </a:r>
            <a:endParaRPr lang="en-US" sz="2100" dirty="0" smtClean="0"/>
          </a:p>
          <a:p>
            <a:pPr marL="285750"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smtClean="0"/>
              <a:t>Class </a:t>
            </a:r>
            <a:r>
              <a:rPr lang="en-US" sz="2100" dirty="0"/>
              <a:t>C buildings are not fire-resistant structures.</a:t>
            </a:r>
          </a:p>
        </p:txBody>
      </p:sp>
      <p:pic>
        <p:nvPicPr>
          <p:cNvPr id="6" name="Picture 5"/>
          <p:cNvPicPr>
            <a:picLocks noChangeAspect="1"/>
          </p:cNvPicPr>
          <p:nvPr/>
        </p:nvPicPr>
        <p:blipFill>
          <a:blip r:embed="rId2"/>
          <a:stretch>
            <a:fillRect/>
          </a:stretch>
        </p:blipFill>
        <p:spPr>
          <a:xfrm>
            <a:off x="7081935" y="951804"/>
            <a:ext cx="4827374" cy="4299686"/>
          </a:xfrm>
          <a:prstGeom prst="rect">
            <a:avLst/>
          </a:prstGeom>
        </p:spPr>
      </p:pic>
    </p:spTree>
    <p:extLst>
      <p:ext uri="{BB962C8B-B14F-4D97-AF65-F5344CB8AC3E}">
        <p14:creationId xmlns:p14="http://schemas.microsoft.com/office/powerpoint/2010/main" val="186277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2"/>
          <a:stretch>
            <a:fillRect/>
          </a:stretch>
        </p:blipFill>
        <p:spPr>
          <a:xfrm>
            <a:off x="6410845" y="821834"/>
            <a:ext cx="5372100" cy="5895975"/>
          </a:xfrm>
          <a:prstGeom prst="rect">
            <a:avLst/>
          </a:prstGeom>
        </p:spPr>
      </p:pic>
      <p:sp>
        <p:nvSpPr>
          <p:cNvPr id="4" name="TextBox 3"/>
          <p:cNvSpPr txBox="1"/>
          <p:nvPr/>
        </p:nvSpPr>
        <p:spPr>
          <a:xfrm>
            <a:off x="1333846" y="115252"/>
            <a:ext cx="9524308"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D – Wood or Steel Stud Framed Exterior Wall</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442653" y="988262"/>
            <a:ext cx="5370318"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Class D buildings </a:t>
            </a:r>
            <a:r>
              <a:rPr lang="en-US" sz="2200" dirty="0"/>
              <a:t>are characterized by combustible construction. </a:t>
            </a: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The </a:t>
            </a:r>
            <a:r>
              <a:rPr lang="en-US" sz="2200" dirty="0"/>
              <a:t>exterior walls may be made up of closely spaced wood or steel studs as in the case of a typical frame house. </a:t>
            </a: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Exterior </a:t>
            </a:r>
            <a:r>
              <a:rPr lang="en-US" sz="2200" dirty="0"/>
              <a:t>covers may be wood siding, shingles, stucco, brick or stone veneer or some other type of material</a:t>
            </a:r>
            <a:r>
              <a:rPr lang="en-US" sz="2200" dirty="0" smtClean="0"/>
              <a: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Floors and roofs are supported on wood or steel joists or trusses. The floor may be a concrete slab on the ground.</a:t>
            </a:r>
          </a:p>
        </p:txBody>
      </p:sp>
    </p:spTree>
    <p:extLst>
      <p:ext uri="{BB962C8B-B14F-4D97-AF65-F5344CB8AC3E}">
        <p14:creationId xmlns:p14="http://schemas.microsoft.com/office/powerpoint/2010/main" val="270214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3340252" y="115252"/>
            <a:ext cx="5511497"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H – Hoop Frame (Arch)</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442653" y="988262"/>
            <a:ext cx="5948816"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t>Class H buildings (a subset of </a:t>
            </a:r>
            <a:r>
              <a:rPr lang="en-US" sz="2200" dirty="0">
                <a:hlinkClick r:id="rId2" action="ppaction://hlinkfile"/>
              </a:rPr>
              <a:t>Class D</a:t>
            </a:r>
            <a:r>
              <a:rPr lang="en-US" sz="2200" dirty="0"/>
              <a:t>) are characterized by combustible, prefabricated wood-post and tubular steel, semicircular, framed roof in a hoop (Quonset) shape.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 </a:t>
            </a:r>
            <a:r>
              <a:rPr lang="en-US" sz="2200" dirty="0"/>
              <a:t>roof curves to a short wooden pony wall or to the ground.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 </a:t>
            </a:r>
            <a:r>
              <a:rPr lang="en-US" sz="2200" dirty="0"/>
              <a:t>roof and walls are generally covered with canvass or a woven vinyl tarp.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Ground </a:t>
            </a:r>
            <a:r>
              <a:rPr lang="en-US" sz="2200" dirty="0"/>
              <a:t>floors are typically dirt or can be a concrete slab.</a:t>
            </a:r>
            <a:endParaRPr lang="en-US" sz="2200" dirty="0">
              <a:effectLst/>
            </a:endParaRPr>
          </a:p>
        </p:txBody>
      </p:sp>
      <p:pic>
        <p:nvPicPr>
          <p:cNvPr id="7" name="Picture 6"/>
          <p:cNvPicPr>
            <a:picLocks noChangeAspect="1"/>
          </p:cNvPicPr>
          <p:nvPr/>
        </p:nvPicPr>
        <p:blipFill>
          <a:blip r:embed="rId3"/>
          <a:stretch>
            <a:fillRect/>
          </a:stretch>
        </p:blipFill>
        <p:spPr>
          <a:xfrm>
            <a:off x="7221894" y="988262"/>
            <a:ext cx="4735577" cy="3547112"/>
          </a:xfrm>
          <a:prstGeom prst="rect">
            <a:avLst/>
          </a:prstGeom>
        </p:spPr>
      </p:pic>
    </p:spTree>
    <p:extLst>
      <p:ext uri="{BB962C8B-B14F-4D97-AF65-F5344CB8AC3E}">
        <p14:creationId xmlns:p14="http://schemas.microsoft.com/office/powerpoint/2010/main" val="4090960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2932869" y="115252"/>
            <a:ext cx="6326262"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M – Mill Type Construction</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442653" y="1296172"/>
            <a:ext cx="5948816"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t>Class M buildings are characterized by heavy masonry and timber construction. </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a:t>
            </a:r>
            <a:r>
              <a:rPr lang="en-US" sz="2200" dirty="0"/>
              <a:t>walls are generally thick loadbearing brick or nonbearing with open wood columns, trusses or arches supporting the load. </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Floors </a:t>
            </a:r>
            <a:r>
              <a:rPr lang="en-US" sz="2200" dirty="0"/>
              <a:t>are heavy laminated wood or a concrete slab on the ground.</a:t>
            </a:r>
            <a:endParaRPr lang="en-US" sz="2200" dirty="0">
              <a:effectLst/>
            </a:endParaRPr>
          </a:p>
        </p:txBody>
      </p:sp>
      <p:pic>
        <p:nvPicPr>
          <p:cNvPr id="3" name="Picture 2"/>
          <p:cNvPicPr>
            <a:picLocks noChangeAspect="1"/>
          </p:cNvPicPr>
          <p:nvPr/>
        </p:nvPicPr>
        <p:blipFill>
          <a:blip r:embed="rId2"/>
          <a:stretch>
            <a:fillRect/>
          </a:stretch>
        </p:blipFill>
        <p:spPr>
          <a:xfrm>
            <a:off x="6991641" y="1296172"/>
            <a:ext cx="5038725" cy="4467225"/>
          </a:xfrm>
          <a:prstGeom prst="rect">
            <a:avLst/>
          </a:prstGeom>
        </p:spPr>
      </p:pic>
    </p:spTree>
    <p:extLst>
      <p:ext uri="{BB962C8B-B14F-4D97-AF65-F5344CB8AC3E}">
        <p14:creationId xmlns:p14="http://schemas.microsoft.com/office/powerpoint/2010/main" val="3824499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1233148" y="115252"/>
            <a:ext cx="9725704"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P – Wood Frame and Metal Walls (Pole Frame)</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442653" y="1296172"/>
            <a:ext cx="5948816"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Class P buildings (a subset of </a:t>
            </a:r>
            <a:r>
              <a:rPr lang="en-US" sz="2200" dirty="0">
                <a:hlinkClick r:id="rId2" action="ppaction://hlinkfile"/>
              </a:rPr>
              <a:t>Class D</a:t>
            </a:r>
            <a:r>
              <a:rPr lang="en-US" sz="2200" dirty="0"/>
              <a:t>) are characterized by combustible prefabricated wood structural members. </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a:t>
            </a:r>
            <a:r>
              <a:rPr lang="en-US" sz="2200" dirty="0"/>
              <a:t>exterior walls may be wood studs or an open-wood-skeleton post frame with exterior coverings of prefabricated metal panels or sheet siding. </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Upper </a:t>
            </a:r>
            <a:r>
              <a:rPr lang="en-US" sz="2200" dirty="0"/>
              <a:t>floors and roof are supported on wood joists or trusses. </a:t>
            </a:r>
            <a:endParaRPr lang="en-US" sz="2200" dirty="0" smtClean="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Ground </a:t>
            </a:r>
            <a:r>
              <a:rPr lang="en-US" sz="2200" dirty="0"/>
              <a:t>floors are typically concrete slabs.</a:t>
            </a:r>
            <a:endParaRPr lang="en-US" sz="2200" dirty="0">
              <a:effectLst/>
            </a:endParaRPr>
          </a:p>
        </p:txBody>
      </p:sp>
      <p:pic>
        <p:nvPicPr>
          <p:cNvPr id="6" name="Picture 5"/>
          <p:cNvPicPr>
            <a:picLocks noChangeAspect="1"/>
          </p:cNvPicPr>
          <p:nvPr/>
        </p:nvPicPr>
        <p:blipFill>
          <a:blip r:embed="rId3"/>
          <a:stretch>
            <a:fillRect/>
          </a:stretch>
        </p:blipFill>
        <p:spPr>
          <a:xfrm>
            <a:off x="6657003" y="951804"/>
            <a:ext cx="5372100" cy="5381625"/>
          </a:xfrm>
          <a:prstGeom prst="rect">
            <a:avLst/>
          </a:prstGeom>
        </p:spPr>
      </p:pic>
    </p:spTree>
    <p:extLst>
      <p:ext uri="{BB962C8B-B14F-4D97-AF65-F5344CB8AC3E}">
        <p14:creationId xmlns:p14="http://schemas.microsoft.com/office/powerpoint/2010/main" val="3823266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3428199" y="115252"/>
            <a:ext cx="5335603"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S – Metal Frame Walls</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442653" y="1296172"/>
            <a:ext cx="5948816"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a:t>Class S buildings are characterized by incombustible construction and prefabricated structural members.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They </a:t>
            </a:r>
            <a:r>
              <a:rPr lang="en-US" sz="2200" dirty="0"/>
              <a:t>are not fire-resistant buildings.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 </a:t>
            </a:r>
            <a:r>
              <a:rPr lang="en-US" sz="2200" dirty="0"/>
              <a:t>exterior walls may be steel studs or an open-steel-skeleton frame with exterior coverings of prefabricated panels or sheet siding.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Upper </a:t>
            </a:r>
            <a:r>
              <a:rPr lang="en-US" sz="2200" dirty="0"/>
              <a:t>floors and roof are supported on steel joists or beams.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Ground </a:t>
            </a:r>
            <a:r>
              <a:rPr lang="en-US" sz="2200" dirty="0"/>
              <a:t>floors are typically concrete slabs.</a:t>
            </a:r>
            <a:endParaRPr lang="en-US" sz="2200" dirty="0">
              <a:effectLst/>
            </a:endParaRPr>
          </a:p>
        </p:txBody>
      </p:sp>
      <p:pic>
        <p:nvPicPr>
          <p:cNvPr id="3" name="Picture 2"/>
          <p:cNvPicPr>
            <a:picLocks noChangeAspect="1"/>
          </p:cNvPicPr>
          <p:nvPr/>
        </p:nvPicPr>
        <p:blipFill>
          <a:blip r:embed="rId2"/>
          <a:stretch>
            <a:fillRect/>
          </a:stretch>
        </p:blipFill>
        <p:spPr>
          <a:xfrm>
            <a:off x="7287209" y="1296172"/>
            <a:ext cx="4765512" cy="4970480"/>
          </a:xfrm>
          <a:prstGeom prst="rect">
            <a:avLst/>
          </a:prstGeom>
        </p:spPr>
      </p:pic>
    </p:spTree>
    <p:extLst>
      <p:ext uri="{BB962C8B-B14F-4D97-AF65-F5344CB8AC3E}">
        <p14:creationId xmlns:p14="http://schemas.microsoft.com/office/powerpoint/2010/main" val="2009272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2412341" y="115252"/>
            <a:ext cx="7367319"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W – Metal Slant Frame and Walls</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450966" y="1296172"/>
            <a:ext cx="5948816"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t>Class W buildings (a subset of </a:t>
            </a:r>
            <a:r>
              <a:rPr lang="en-US" sz="2200" dirty="0">
                <a:hlinkClick r:id="rId2" action="ppaction://hlinkfile"/>
              </a:rPr>
              <a:t>Class S</a:t>
            </a:r>
            <a:r>
              <a:rPr lang="en-US" sz="2200" dirty="0"/>
              <a:t>) are characterized by incombustible construction and light prefabricated structural members.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They </a:t>
            </a:r>
            <a:r>
              <a:rPr lang="en-US" sz="2200" dirty="0"/>
              <a:t>are not fire-resistant buildings</a:t>
            </a:r>
            <a:r>
              <a:rPr lang="en-US" sz="2200" dirty="0" smtClean="0"/>
              <a: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 </a:t>
            </a:r>
            <a:r>
              <a:rPr lang="en-US" sz="2200" dirty="0"/>
              <a:t>exterior walls and roof coverings are prefabricated metal panels or sheet siding supported by an open-steel skeleton slant (modified A) frame.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Ground </a:t>
            </a:r>
            <a:r>
              <a:rPr lang="en-US" sz="2200" dirty="0"/>
              <a:t>floors are typically concrete slabs.</a:t>
            </a:r>
            <a:endParaRPr lang="en-US" sz="2200" dirty="0">
              <a:effectLst/>
            </a:endParaRPr>
          </a:p>
        </p:txBody>
      </p:sp>
      <p:pic>
        <p:nvPicPr>
          <p:cNvPr id="6" name="Picture 5"/>
          <p:cNvPicPr>
            <a:picLocks noChangeAspect="1"/>
          </p:cNvPicPr>
          <p:nvPr/>
        </p:nvPicPr>
        <p:blipFill>
          <a:blip r:embed="rId3"/>
          <a:stretch>
            <a:fillRect/>
          </a:stretch>
        </p:blipFill>
        <p:spPr>
          <a:xfrm>
            <a:off x="7221311" y="1296172"/>
            <a:ext cx="4848306" cy="4572000"/>
          </a:xfrm>
          <a:prstGeom prst="rect">
            <a:avLst/>
          </a:prstGeom>
          <a:ln w="31750">
            <a:solidFill>
              <a:schemeClr val="bg1"/>
            </a:solidFill>
          </a:ln>
        </p:spPr>
      </p:pic>
    </p:spTree>
    <p:extLst>
      <p:ext uri="{BB962C8B-B14F-4D97-AF65-F5344CB8AC3E}">
        <p14:creationId xmlns:p14="http://schemas.microsoft.com/office/powerpoint/2010/main" val="2967460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2386" y="0"/>
            <a:ext cx="3807229" cy="646331"/>
          </a:xfrm>
          <a:prstGeom prst="rect">
            <a:avLst/>
          </a:prstGeom>
          <a:noFill/>
        </p:spPr>
        <p:txBody>
          <a:bodyPr wrap="square" rtlCol="0">
            <a:spAutoFit/>
          </a:bodyPr>
          <a:lstStyle/>
          <a:p>
            <a:r>
              <a:rPr lang="en-US" sz="36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Cost Rank (Quality)</a:t>
            </a:r>
            <a:endParaRPr lang="en-US" sz="36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TextBox 2"/>
          <p:cNvSpPr txBox="1"/>
          <p:nvPr/>
        </p:nvSpPr>
        <p:spPr>
          <a:xfrm>
            <a:off x="302029" y="646331"/>
            <a:ext cx="11587941" cy="6232475"/>
          </a:xfrm>
          <a:prstGeom prst="rect">
            <a:avLst/>
          </a:prstGeom>
          <a:noFill/>
        </p:spPr>
        <p:txBody>
          <a:bodyPr wrap="square" rtlCol="0">
            <a:spAutoFit/>
          </a:bodyPr>
          <a:lstStyle/>
          <a:p>
            <a:r>
              <a:rPr lang="en-US" sz="1900" dirty="0"/>
              <a:t>The cost rank, or quality of construction</a:t>
            </a:r>
            <a:r>
              <a:rPr lang="en-US" sz="1900" dirty="0" smtClean="0"/>
              <a:t>, </a:t>
            </a:r>
            <a:r>
              <a:rPr lang="en-US" sz="1900" dirty="0"/>
              <a:t>determines the level of the calculated costs. </a:t>
            </a:r>
            <a:endParaRPr lang="en-US" sz="1900" dirty="0" smtClean="0"/>
          </a:p>
          <a:p>
            <a:endParaRPr lang="en-US" sz="1900" dirty="0"/>
          </a:p>
          <a:p>
            <a:r>
              <a:rPr lang="en-US" sz="1900" u="sng" dirty="0" smtClean="0"/>
              <a:t>The </a:t>
            </a:r>
            <a:r>
              <a:rPr lang="en-US" sz="1900" u="sng" dirty="0"/>
              <a:t>four basic cost ranks are</a:t>
            </a:r>
            <a:r>
              <a:rPr lang="en-US" sz="1900" dirty="0"/>
              <a:t>:</a:t>
            </a:r>
          </a:p>
          <a:p>
            <a:pPr marL="285750" indent="-285750">
              <a:buFont typeface="Arial" panose="020B0604020202020204" pitchFamily="34" charset="0"/>
              <a:buChar char="•"/>
            </a:pPr>
            <a:r>
              <a:rPr lang="en-US" sz="1900" dirty="0" smtClean="0">
                <a:hlinkClick r:id="rId2" action="ppaction://hlinkfile"/>
              </a:rPr>
              <a:t>Low </a:t>
            </a:r>
            <a:r>
              <a:rPr lang="en-US" sz="1900" dirty="0">
                <a:hlinkClick r:id="rId2" action="ppaction://hlinkfile"/>
              </a:rPr>
              <a:t>(Rank 1)</a:t>
            </a:r>
            <a:r>
              <a:rPr lang="en-US" sz="1900" dirty="0"/>
              <a:t> - These tend to be very plain buildings that conform to minimum building code requirements. Interiors are plain with little attention given to detail or finish. Typically, there are minimum mechanical and low-cost finishes throughout</a:t>
            </a:r>
            <a:r>
              <a:rPr lang="en-US" sz="1900" dirty="0" smtClean="0"/>
              <a:t>.</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smtClean="0">
                <a:hlinkClick r:id="rId3" action="ppaction://hlinkfile"/>
              </a:rPr>
              <a:t>Average </a:t>
            </a:r>
            <a:r>
              <a:rPr lang="en-US" sz="1900" dirty="0">
                <a:hlinkClick r:id="rId3" action="ppaction://hlinkfile"/>
              </a:rPr>
              <a:t>(Rank 2)</a:t>
            </a:r>
            <a:r>
              <a:rPr lang="en-US" sz="1900" dirty="0"/>
              <a:t> - These buildings are the most commonly found and meet building code requirements. There is some ornamentation on the exterior with interiors having some trim items. Lighting and plumbing are adequate to service the occupants of the building</a:t>
            </a:r>
            <a:r>
              <a:rPr lang="en-US" sz="1900" dirty="0" smtClean="0"/>
              <a:t>.</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smtClean="0">
                <a:hlinkClick r:id="rId4" action="ppaction://hlinkfile"/>
              </a:rPr>
              <a:t>Good </a:t>
            </a:r>
            <a:r>
              <a:rPr lang="en-US" sz="1900" dirty="0">
                <a:hlinkClick r:id="rId4" action="ppaction://hlinkfile"/>
              </a:rPr>
              <a:t>(Rank 3)</a:t>
            </a:r>
            <a:r>
              <a:rPr lang="en-US" sz="1900" dirty="0"/>
              <a:t> - These are generally well-designed buildings. Exterior walls usually have a mix of ornamental finishes. Interior walls are nicely finished and there are good quality floor covers. Lighting and plumbing include better quality fixtures</a:t>
            </a:r>
            <a:r>
              <a:rPr lang="en-US" sz="1900" dirty="0" smtClean="0"/>
              <a:t>.</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smtClean="0">
                <a:hlinkClick r:id="rId5" action="ppaction://hlinkfile"/>
              </a:rPr>
              <a:t>Excellent </a:t>
            </a:r>
            <a:r>
              <a:rPr lang="en-US" sz="1900" dirty="0">
                <a:hlinkClick r:id="rId5" action="ppaction://hlinkfile"/>
              </a:rPr>
              <a:t>(Rank 4)</a:t>
            </a:r>
            <a:r>
              <a:rPr lang="en-US" sz="1900" dirty="0"/>
              <a:t> - Usually, these buildings are specially designed, have high-cost materials and exhibit excellent workmanship. Both exteriors and interiors have custom and ornamental features. Lighting and plumbing include high-cost fixtures</a:t>
            </a:r>
            <a:r>
              <a:rPr lang="en-US" sz="1900" dirty="0" smtClean="0"/>
              <a:t>.</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In addition to the four basic ranks, you can enter ranks down to 0.5 and up to 5. Also, you can enter a cost rank between two rank numbers (e.g., 2.5 for a quality between average and good).</a:t>
            </a:r>
            <a:endParaRPr lang="en-US" sz="1900" dirty="0">
              <a:effectLst/>
            </a:endParaRPr>
          </a:p>
        </p:txBody>
      </p:sp>
    </p:spTree>
    <p:extLst>
      <p:ext uri="{BB962C8B-B14F-4D97-AF65-F5344CB8AC3E}">
        <p14:creationId xmlns:p14="http://schemas.microsoft.com/office/powerpoint/2010/main" val="1930181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6964" y="207818"/>
            <a:ext cx="9518073"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The Most Common HVAC Components</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TextBox 2"/>
          <p:cNvSpPr txBox="1"/>
          <p:nvPr/>
        </p:nvSpPr>
        <p:spPr>
          <a:xfrm>
            <a:off x="773084" y="1737361"/>
            <a:ext cx="9825643"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Heat Pump</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Packaged Unit/Roof Top</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Complete HVAC (Mainly in Restaurants)</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Forced Air</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Individual Thru-Wall Heat Pump (Used in Hotels/Motels)</a:t>
            </a: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2438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4137" y="216131"/>
            <a:ext cx="4883727"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Approaches to Value</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4" name="TextBox 3"/>
          <p:cNvSpPr txBox="1"/>
          <p:nvPr/>
        </p:nvSpPr>
        <p:spPr>
          <a:xfrm>
            <a:off x="1257300" y="2091266"/>
            <a:ext cx="9677400" cy="3046988"/>
          </a:xfrm>
          <a:prstGeom prst="rect">
            <a:avLst/>
          </a:prstGeom>
          <a:noFill/>
        </p:spPr>
        <p:txBody>
          <a:bodyPr wrap="square" rtlCol="0">
            <a:spAutoFit/>
          </a:bodyPr>
          <a:lstStyle/>
          <a:p>
            <a:pPr marL="342900" indent="-342900">
              <a:buFont typeface="+mj-lt"/>
              <a:buAutoNum type="arabicPeriod"/>
            </a:pPr>
            <a:r>
              <a:rPr lang="en-US"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u="sng" dirty="0" smtClean="0">
                <a:ln w="9525">
                  <a:solidFill>
                    <a:schemeClr val="bg1"/>
                  </a:solidFill>
                  <a:prstDash val="solid"/>
                </a:ln>
                <a:effectLst>
                  <a:outerShdw blurRad="12700" dist="38100" dir="2700000" algn="tl" rotWithShape="0">
                    <a:schemeClr val="bg1">
                      <a:lumMod val="50000"/>
                    </a:schemeClr>
                  </a:outerShdw>
                </a:effectLst>
              </a:rPr>
              <a:t>Market</a:t>
            </a:r>
            <a:r>
              <a:rPr lang="en-US" sz="3200" b="1" dirty="0" smtClean="0">
                <a:ln w="9525">
                  <a:solidFill>
                    <a:schemeClr val="bg1"/>
                  </a:solidFill>
                  <a:prstDash val="solid"/>
                </a:ln>
                <a:effectLst>
                  <a:outerShdw blurRad="12700" dist="38100" dir="2700000" algn="tl" rotWithShape="0">
                    <a:schemeClr val="bg1">
                      <a:lumMod val="50000"/>
                    </a:schemeClr>
                  </a:outerShdw>
                </a:effectLst>
              </a:rPr>
              <a:t>: determined by sales.</a:t>
            </a:r>
          </a:p>
          <a:p>
            <a:pPr marL="342900" indent="-342900">
              <a:buFont typeface="+mj-lt"/>
              <a:buAutoNum type="arabicPeriod"/>
            </a:pP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marL="342900" indent="-342900">
              <a:buFont typeface="+mj-lt"/>
              <a:buAutoNum type="arabicPeriod"/>
            </a:pPr>
            <a:r>
              <a:rPr lang="en-US"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u="sng" dirty="0" smtClean="0">
                <a:ln w="9525">
                  <a:solidFill>
                    <a:schemeClr val="bg1"/>
                  </a:solidFill>
                  <a:prstDash val="solid"/>
                </a:ln>
                <a:effectLst>
                  <a:outerShdw blurRad="12700" dist="38100" dir="2700000" algn="tl" rotWithShape="0">
                    <a:schemeClr val="bg1">
                      <a:lumMod val="50000"/>
                    </a:schemeClr>
                  </a:outerShdw>
                </a:effectLst>
              </a:rPr>
              <a:t>Cost</a:t>
            </a:r>
            <a:r>
              <a:rPr lang="en-US" sz="3200" b="1" dirty="0" smtClean="0">
                <a:ln w="9525">
                  <a:solidFill>
                    <a:schemeClr val="bg1"/>
                  </a:solidFill>
                  <a:prstDash val="solid"/>
                </a:ln>
                <a:effectLst>
                  <a:outerShdw blurRad="12700" dist="38100" dir="2700000" algn="tl" rotWithShape="0">
                    <a:schemeClr val="bg1">
                      <a:lumMod val="50000"/>
                    </a:schemeClr>
                  </a:outerShdw>
                </a:effectLst>
              </a:rPr>
              <a:t>: determined by the depreciated cost of a  building/improvement.</a:t>
            </a:r>
          </a:p>
          <a:p>
            <a:pPr marL="342900" indent="-342900">
              <a:buFont typeface="+mj-lt"/>
              <a:buAutoNum type="arabicPeriod"/>
            </a:pP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marL="342900" indent="-342900">
              <a:buFont typeface="+mj-lt"/>
              <a:buAutoNum type="arabicPeriod"/>
            </a:pPr>
            <a:r>
              <a:rPr lang="en-US"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u="sng" dirty="0" smtClean="0">
                <a:ln w="9525">
                  <a:solidFill>
                    <a:schemeClr val="bg1"/>
                  </a:solidFill>
                  <a:prstDash val="solid"/>
                </a:ln>
                <a:effectLst>
                  <a:outerShdw blurRad="12700" dist="38100" dir="2700000" algn="tl" rotWithShape="0">
                    <a:schemeClr val="bg1">
                      <a:lumMod val="50000"/>
                    </a:schemeClr>
                  </a:outerShdw>
                </a:effectLst>
              </a:rPr>
              <a:t>Income</a:t>
            </a:r>
            <a:r>
              <a:rPr lang="en-US" sz="3200" b="1" dirty="0" smtClean="0">
                <a:ln w="9525">
                  <a:solidFill>
                    <a:schemeClr val="bg1"/>
                  </a:solidFill>
                  <a:prstDash val="solid"/>
                </a:ln>
                <a:effectLst>
                  <a:outerShdw blurRad="12700" dist="38100" dir="2700000" algn="tl" rotWithShape="0">
                    <a:schemeClr val="bg1">
                      <a:lumMod val="50000"/>
                    </a:schemeClr>
                  </a:outerShdw>
                </a:effectLst>
              </a:rPr>
              <a:t>: capitalized net income.</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70228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851" y="207818"/>
            <a:ext cx="10906298"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The Most Common Exterior Wall Components</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TextBox 2"/>
          <p:cNvSpPr txBox="1"/>
          <p:nvPr/>
        </p:nvSpPr>
        <p:spPr>
          <a:xfrm>
            <a:off x="773085" y="1737361"/>
            <a:ext cx="7290260"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Brick Veneer</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Metal Siding</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Vinyl Siding</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Stucco </a:t>
            </a: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Concrete Block (Regular or Textured) </a:t>
            </a:r>
          </a:p>
        </p:txBody>
      </p:sp>
    </p:spTree>
    <p:extLst>
      <p:ext uri="{BB962C8B-B14F-4D97-AF65-F5344CB8AC3E}">
        <p14:creationId xmlns:p14="http://schemas.microsoft.com/office/powerpoint/2010/main" val="1803054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450" y="1255222"/>
            <a:ext cx="4621877" cy="584775"/>
          </a:xfrm>
          <a:prstGeom prst="rect">
            <a:avLst/>
          </a:prstGeom>
          <a:noFill/>
        </p:spPr>
        <p:txBody>
          <a:bodyPr wrap="square" rtlCol="0">
            <a:spAutoFit/>
          </a:bodyPr>
          <a:lstStyle/>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rPr>
              <a:t>Marshall &amp; Swift Report</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4" name="Picture 3" descr="Report Preview - Commercial/Agricultural Estimator"/>
          <p:cNvPicPr>
            <a:picLocks noChangeAspect="1"/>
          </p:cNvPicPr>
          <p:nvPr/>
        </p:nvPicPr>
        <p:blipFill rotWithShape="1">
          <a:blip r:embed="rId2">
            <a:extLst>
              <a:ext uri="{28A0092B-C50C-407E-A947-70E740481C1C}">
                <a14:useLocalDpi xmlns:a14="http://schemas.microsoft.com/office/drawing/2010/main" val="0"/>
              </a:ext>
            </a:extLst>
          </a:blip>
          <a:srcRect l="28636" t="6687" r="33864" b="16312"/>
          <a:stretch/>
        </p:blipFill>
        <p:spPr>
          <a:xfrm>
            <a:off x="6079375" y="272824"/>
            <a:ext cx="5636028" cy="6312353"/>
          </a:xfrm>
          <a:prstGeom prst="rect">
            <a:avLst/>
          </a:prstGeom>
          <a:ln w="31750">
            <a:solidFill>
              <a:schemeClr val="bg1"/>
            </a:solidFill>
          </a:ln>
        </p:spPr>
      </p:pic>
    </p:spTree>
    <p:extLst>
      <p:ext uri="{BB962C8B-B14F-4D97-AF65-F5344CB8AC3E}">
        <p14:creationId xmlns:p14="http://schemas.microsoft.com/office/powerpoint/2010/main" val="54219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3004" y="109887"/>
            <a:ext cx="4305993"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Income Approach</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4" name="TextBox 3"/>
          <p:cNvSpPr txBox="1"/>
          <p:nvPr/>
        </p:nvSpPr>
        <p:spPr>
          <a:xfrm>
            <a:off x="1496291" y="1438102"/>
            <a:ext cx="8753302"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Derived from the owner’s income statement or rent from comparable properties.</a:t>
            </a:r>
          </a:p>
          <a:p>
            <a:pPr marL="457200" indent="-457200">
              <a:buFont typeface="Arial" panose="020B0604020202020204" pitchFamily="34" charset="0"/>
              <a:buChar char="•"/>
            </a:pP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Income minus Allowable Expenses.</a:t>
            </a:r>
          </a:p>
          <a:p>
            <a:pPr marL="457200" indent="-457200">
              <a:buFont typeface="Arial" panose="020B0604020202020204" pitchFamily="34" charset="0"/>
              <a:buChar char="•"/>
            </a:pP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457200" indent="-45720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Is the c</a:t>
            </a:r>
            <a:r>
              <a:rPr lang="en-US" sz="2800" b="1" dirty="0" smtClean="0">
                <a:ln w="9525">
                  <a:solidFill>
                    <a:schemeClr val="bg1"/>
                  </a:solidFill>
                  <a:prstDash val="solid"/>
                </a:ln>
                <a:effectLst>
                  <a:outerShdw blurRad="12700" dist="38100" dir="2700000" algn="tl" rotWithShape="0">
                    <a:schemeClr val="bg1">
                      <a:lumMod val="50000"/>
                    </a:schemeClr>
                  </a:outerShdw>
                </a:effectLst>
              </a:rPr>
              <a:t>apitalization </a:t>
            </a:r>
            <a:r>
              <a:rPr lang="en-US" sz="2800" b="1" dirty="0" smtClean="0">
                <a:ln w="9525">
                  <a:solidFill>
                    <a:schemeClr val="bg1"/>
                  </a:solidFill>
                  <a:prstDash val="solid"/>
                </a:ln>
                <a:effectLst>
                  <a:outerShdw blurRad="12700" dist="38100" dir="2700000" algn="tl" rotWithShape="0">
                    <a:schemeClr val="bg1">
                      <a:lumMod val="50000"/>
                    </a:schemeClr>
                  </a:outerShdw>
                </a:effectLst>
              </a:rPr>
              <a:t>of income to determine value.</a:t>
            </a:r>
          </a:p>
        </p:txBody>
      </p:sp>
    </p:spTree>
    <p:extLst>
      <p:ext uri="{BB962C8B-B14F-4D97-AF65-F5344CB8AC3E}">
        <p14:creationId xmlns:p14="http://schemas.microsoft.com/office/powerpoint/2010/main" val="1531695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7499" y="199505"/>
            <a:ext cx="9277003"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Determining Value from Income Stream</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09708110"/>
              </p:ext>
            </p:extLst>
          </p:nvPr>
        </p:nvGraphicFramePr>
        <p:xfrm>
          <a:off x="3480609" y="1833476"/>
          <a:ext cx="5230783" cy="3377565"/>
        </p:xfrm>
        <a:graphic>
          <a:graphicData uri="http://schemas.openxmlformats.org/drawingml/2006/table">
            <a:tbl>
              <a:tblPr/>
              <a:tblGrid>
                <a:gridCol w="1009638">
                  <a:extLst>
                    <a:ext uri="{9D8B030D-6E8A-4147-A177-3AD203B41FA5}">
                      <a16:colId xmlns:a16="http://schemas.microsoft.com/office/drawing/2014/main" val="2503629249"/>
                    </a:ext>
                  </a:extLst>
                </a:gridCol>
                <a:gridCol w="4221145">
                  <a:extLst>
                    <a:ext uri="{9D8B030D-6E8A-4147-A177-3AD203B41FA5}">
                      <a16:colId xmlns:a16="http://schemas.microsoft.com/office/drawing/2014/main" val="708416919"/>
                    </a:ext>
                  </a:extLst>
                </a:gridCol>
              </a:tblGrid>
              <a:tr h="361950">
                <a:tc gridSpan="2">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Potential Gross Income (or Market Rent)</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964141472"/>
                  </a:ext>
                </a:extLst>
              </a:tr>
              <a:tr h="361950">
                <a:tc>
                  <a:txBody>
                    <a:bodyPr/>
                    <a:lstStyle/>
                    <a:p>
                      <a:pPr algn="l" fontAlgn="b"/>
                      <a:endPar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 Vacancy and Collection Loss</a:t>
                      </a:r>
                    </a:p>
                  </a:txBody>
                  <a:tcPr marL="9525" marR="9525" marT="9525" marB="0" anchor="b">
                    <a:lnL>
                      <a:noFill/>
                    </a:lnL>
                    <a:lnR>
                      <a:noFill/>
                    </a:lnR>
                    <a:lnT>
                      <a:noFill/>
                    </a:lnT>
                    <a:lnB>
                      <a:noFill/>
                    </a:lnB>
                  </a:tcPr>
                </a:tc>
                <a:extLst>
                  <a:ext uri="{0D108BD9-81ED-4DB2-BD59-A6C34878D82A}">
                    <a16:rowId xmlns:a16="http://schemas.microsoft.com/office/drawing/2014/main" val="2686646856"/>
                  </a:ext>
                </a:extLst>
              </a:tr>
              <a:tr h="361950">
                <a:tc>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2400" b="1" i="0" u="none" strike="noStrike" dirty="0" smtClean="0">
                          <a:solidFill>
                            <a:schemeClr val="tx1"/>
                          </a:solidFill>
                          <a:effectLst>
                            <a:outerShdw blurRad="38100" dist="38100" dir="2700000" algn="tl">
                              <a:srgbClr val="000000">
                                <a:alpha val="43137"/>
                              </a:srgbClr>
                            </a:outerShdw>
                          </a:effectLst>
                          <a:latin typeface="Calibri" panose="020F0502020204030204" pitchFamily="34" charset="0"/>
                        </a:rPr>
                        <a:t>Miscellaneous </a:t>
                      </a:r>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Income</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01102415"/>
                  </a:ext>
                </a:extLst>
              </a:tr>
              <a:tr h="361950">
                <a:tc gridSpan="2">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Effective Gross Income</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295188356"/>
                  </a:ext>
                </a:extLst>
              </a:tr>
              <a:tr h="361950">
                <a:tc>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 Allowable Expenses</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20878213"/>
                  </a:ext>
                </a:extLst>
              </a:tr>
              <a:tr h="361950">
                <a:tc gridSpan="2">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Net Operating Income</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347988286"/>
                  </a:ext>
                </a:extLst>
              </a:tr>
              <a:tr h="361950">
                <a:tc>
                  <a:txBody>
                    <a:bodyPr/>
                    <a:lstStyle/>
                    <a:p>
                      <a:pPr algn="l" fontAlgn="b"/>
                      <a:endPar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5181947"/>
                  </a:ext>
                </a:extLst>
              </a:tr>
              <a:tr h="361950">
                <a:tc rowSpan="2">
                  <a:txBody>
                    <a:bodyPr/>
                    <a:lstStyle/>
                    <a:p>
                      <a:pPr algn="ctr" fontAlgn="ctr"/>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Value =</a:t>
                      </a:r>
                    </a:p>
                  </a:txBody>
                  <a:tcPr marL="9525" marR="9525" marT="9525" marB="0" anchor="ctr">
                    <a:lnL>
                      <a:noFill/>
                    </a:lnL>
                    <a:lnR>
                      <a:noFill/>
                    </a:lnR>
                    <a:lnT>
                      <a:noFill/>
                    </a:lnT>
                    <a:lnB>
                      <a:noFill/>
                    </a:lnB>
                  </a:tcPr>
                </a:tc>
                <a:tc>
                  <a:txBody>
                    <a:bodyPr/>
                    <a:lstStyle/>
                    <a:p>
                      <a:pPr algn="l" fontAlgn="b"/>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Net Operating Income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9824443"/>
                  </a:ext>
                </a:extLst>
              </a:tr>
              <a:tr h="361950">
                <a:tc vMerge="1">
                  <a:txBody>
                    <a:bodyPr/>
                    <a:lstStyle/>
                    <a:p>
                      <a:endParaRPr lang="en-US"/>
                    </a:p>
                  </a:txBody>
                  <a:tcPr/>
                </a:tc>
                <a:tc>
                  <a:txBody>
                    <a:bodyPr/>
                    <a:lstStyle/>
                    <a:p>
                      <a:pPr algn="l" fontAlgn="b"/>
                      <a:r>
                        <a:rPr lang="en-US" sz="2400" b="1" i="0" u="none" strike="noStrike" dirty="0" smtClean="0">
                          <a:solidFill>
                            <a:schemeClr val="tx1"/>
                          </a:solidFill>
                          <a:effectLst>
                            <a:outerShdw blurRad="38100" dist="38100" dir="2700000" algn="tl">
                              <a:srgbClr val="000000">
                                <a:alpha val="43137"/>
                              </a:srgbClr>
                            </a:outerShdw>
                          </a:effectLst>
                          <a:latin typeface="Calibri" panose="020F0502020204030204" pitchFamily="34" charset="0"/>
                        </a:rPr>
                        <a:t>Capitalization </a:t>
                      </a:r>
                      <a:r>
                        <a:rPr lang="en-US" sz="24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rPr>
                        <a:t>Rate (or Cap Rate)</a:t>
                      </a: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680244536"/>
                  </a:ext>
                </a:extLst>
              </a:tr>
            </a:tbl>
          </a:graphicData>
        </a:graphic>
      </p:graphicFrame>
    </p:spTree>
    <p:extLst>
      <p:ext uri="{BB962C8B-B14F-4D97-AF65-F5344CB8AC3E}">
        <p14:creationId xmlns:p14="http://schemas.microsoft.com/office/powerpoint/2010/main" val="2879263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0124" y="274320"/>
            <a:ext cx="4671753"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Allowable Expenses</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TextBox 2"/>
          <p:cNvSpPr txBox="1"/>
          <p:nvPr/>
        </p:nvSpPr>
        <p:spPr>
          <a:xfrm>
            <a:off x="1083426" y="1579419"/>
            <a:ext cx="7503621"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Management Fees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Insurance</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Utilities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Maintenance &amp; Repair</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Legal &amp; Accounting Fees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Employee Wages &amp; Fringe Benefits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Yard Care</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Miscellaneous Expenses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Reserve for Replacement (HVAC, Roof, etc.)</a:t>
            </a: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26026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215" y="274320"/>
            <a:ext cx="5641571"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Non-allowable Expenses</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TextBox 2"/>
          <p:cNvSpPr txBox="1"/>
          <p:nvPr/>
        </p:nvSpPr>
        <p:spPr>
          <a:xfrm>
            <a:off x="1083426" y="1579419"/>
            <a:ext cx="8210203" cy="3539430"/>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Depreciation</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Capital Improvements (Additions to Building)</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Franchise Fees &amp; Special Corporation Costs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Owner’s Personal Expenses (Income Taxes, etc.)</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Debt Service (Principle &amp; Interest on Mortgage)</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Payment on loan for </a:t>
            </a:r>
            <a:r>
              <a:rPr lang="en-US" sz="2800" b="1" dirty="0">
                <a:ln w="9525">
                  <a:solidFill>
                    <a:schemeClr val="bg1"/>
                  </a:solidFill>
                  <a:prstDash val="solid"/>
                </a:ln>
                <a:effectLst>
                  <a:outerShdw blurRad="12700" dist="38100" dir="2700000" algn="tl" rotWithShape="0">
                    <a:schemeClr val="bg1">
                      <a:lumMod val="50000"/>
                    </a:schemeClr>
                  </a:outerShdw>
                </a:effectLst>
              </a:rPr>
              <a:t>C</a:t>
            </a:r>
            <a:r>
              <a:rPr lang="en-US" sz="2800" b="1" dirty="0" smtClean="0">
                <a:ln w="9525">
                  <a:solidFill>
                    <a:schemeClr val="bg1"/>
                  </a:solidFill>
                  <a:prstDash val="solid"/>
                </a:ln>
                <a:effectLst>
                  <a:outerShdw blurRad="12700" dist="38100" dir="2700000" algn="tl" rotWithShape="0">
                    <a:schemeClr val="bg1">
                      <a:lumMod val="50000"/>
                    </a:schemeClr>
                  </a:outerShdw>
                </a:effectLst>
              </a:rPr>
              <a:t>apital Improvements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Property Taxes (Included in Cap Rate)</a:t>
            </a:r>
          </a:p>
          <a:p>
            <a:pPr marL="285750" indent="-285750">
              <a:buFont typeface="Arial" panose="020B0604020202020204" pitchFamily="34" charset="0"/>
              <a:buChar char="•"/>
            </a:pP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72032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04851"/>
            <a:ext cx="12036828" cy="3262432"/>
          </a:xfrm>
          <a:prstGeom prst="rect">
            <a:avLst/>
          </a:prstGeom>
          <a:noFill/>
        </p:spPr>
        <p:txBody>
          <a:bodyPr wrap="square" rtlCol="0">
            <a:spAutoFit/>
          </a:bodyPr>
          <a:lstStyle/>
          <a:p>
            <a:pPr algn="ctr"/>
            <a:r>
              <a:rPr lang="en-US" sz="3400" b="1" dirty="0" smtClean="0">
                <a:ln w="9525">
                  <a:solidFill>
                    <a:schemeClr val="bg1"/>
                  </a:solidFill>
                  <a:prstDash val="solid"/>
                </a:ln>
                <a:effectLst>
                  <a:outerShdw blurRad="12700" dist="38100" dir="2700000" algn="tl" rotWithShape="0">
                    <a:schemeClr val="bg1">
                      <a:lumMod val="50000"/>
                    </a:schemeClr>
                  </a:outerShdw>
                </a:effectLst>
              </a:rPr>
              <a:t>For a more in-depth understanding of the income approach, we recommend attending the following classes:</a:t>
            </a:r>
          </a:p>
          <a:p>
            <a:pPr algn="ctr"/>
            <a:r>
              <a:rPr lang="en-US" sz="3400" b="1" dirty="0" smtClean="0">
                <a:ln w="9525">
                  <a:solidFill>
                    <a:schemeClr val="bg1"/>
                  </a:solidFill>
                  <a:prstDash val="solid"/>
                </a:ln>
                <a:effectLst>
                  <a:outerShdw blurRad="12700" dist="38100" dir="2700000" algn="tl" rotWithShape="0">
                    <a:schemeClr val="bg1">
                      <a:lumMod val="50000"/>
                    </a:schemeClr>
                  </a:outerShdw>
                </a:effectLst>
              </a:rPr>
              <a:t>	</a:t>
            </a:r>
          </a:p>
          <a:p>
            <a:pPr marL="285750" indent="-285750" algn="ctr">
              <a:buFont typeface="Arial" panose="020B0604020202020204" pitchFamily="34" charset="0"/>
              <a:buChar char="•"/>
            </a:pPr>
            <a:r>
              <a:rPr lang="en-US" sz="3400" b="1" dirty="0" smtClean="0">
                <a:ln w="9525">
                  <a:solidFill>
                    <a:schemeClr val="bg1"/>
                  </a:solidFill>
                  <a:prstDash val="solid"/>
                </a:ln>
                <a:effectLst>
                  <a:outerShdw blurRad="12700" dist="38100" dir="2700000" algn="tl" rotWithShape="0">
                    <a:schemeClr val="bg1">
                      <a:lumMod val="50000"/>
                    </a:schemeClr>
                  </a:outerShdw>
                </a:effectLst>
              </a:rPr>
              <a:t>KY 72</a:t>
            </a:r>
          </a:p>
          <a:p>
            <a:pPr marL="285750" indent="-285750" algn="ctr">
              <a:buFont typeface="Arial" panose="020B0604020202020204" pitchFamily="34" charset="0"/>
              <a:buChar char="•"/>
            </a:pPr>
            <a:r>
              <a:rPr lang="en-US" sz="3400" b="1" dirty="0" smtClean="0">
                <a:ln w="9525">
                  <a:solidFill>
                    <a:schemeClr val="bg1"/>
                  </a:solidFill>
                  <a:prstDash val="solid"/>
                </a:ln>
                <a:effectLst>
                  <a:outerShdw blurRad="12700" dist="38100" dir="2700000" algn="tl" rotWithShape="0">
                    <a:schemeClr val="bg1">
                      <a:lumMod val="50000"/>
                    </a:schemeClr>
                  </a:outerShdw>
                </a:effectLst>
              </a:rPr>
              <a:t>IAAO 102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223130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1407" y="108066"/>
            <a:ext cx="9069186" cy="400110"/>
          </a:xfrm>
          <a:prstGeom prst="rect">
            <a:avLst/>
          </a:prstGeom>
          <a:noFill/>
        </p:spPr>
        <p:txBody>
          <a:bodyPr wrap="square" rtlCol="0">
            <a:spAutoFit/>
          </a:bodyPr>
          <a:lstStyle/>
          <a:p>
            <a:r>
              <a:rPr lang="en-US" sz="2000" dirty="0" smtClean="0"/>
              <a:t>Or you could follow our lead and contact Billy “Burn It In Your Mind” Whittaker.</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6182" b="28970"/>
          <a:stretch/>
        </p:blipFill>
        <p:spPr>
          <a:xfrm>
            <a:off x="3257203" y="508176"/>
            <a:ext cx="5677593" cy="5658479"/>
          </a:xfrm>
          <a:prstGeom prst="rect">
            <a:avLst/>
          </a:prstGeom>
          <a:ln w="31750">
            <a:solidFill>
              <a:schemeClr val="bg1"/>
            </a:solidFill>
          </a:ln>
        </p:spPr>
      </p:pic>
      <p:sp>
        <p:nvSpPr>
          <p:cNvPr id="4" name="TextBox 3"/>
          <p:cNvSpPr txBox="1"/>
          <p:nvPr/>
        </p:nvSpPr>
        <p:spPr>
          <a:xfrm>
            <a:off x="4688378" y="6291636"/>
            <a:ext cx="2815244" cy="400110"/>
          </a:xfrm>
          <a:prstGeom prst="rect">
            <a:avLst/>
          </a:prstGeom>
          <a:noFill/>
        </p:spPr>
        <p:txBody>
          <a:bodyPr wrap="square" rtlCol="0">
            <a:spAutoFit/>
          </a:bodyPr>
          <a:lstStyle/>
          <a:p>
            <a:r>
              <a:rPr lang="en-US" sz="2000" dirty="0" smtClean="0"/>
              <a:t>He is awaiting your call!</a:t>
            </a:r>
            <a:endParaRPr lang="en-US" sz="2000" dirty="0"/>
          </a:p>
        </p:txBody>
      </p:sp>
    </p:spTree>
    <p:extLst>
      <p:ext uri="{BB962C8B-B14F-4D97-AF65-F5344CB8AC3E}">
        <p14:creationId xmlns:p14="http://schemas.microsoft.com/office/powerpoint/2010/main" val="716306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7331" y="2551837"/>
            <a:ext cx="7797338" cy="1754326"/>
          </a:xfrm>
          <a:prstGeom prst="rect">
            <a:avLst/>
          </a:prstGeom>
          <a:noFill/>
        </p:spPr>
        <p:txBody>
          <a:bodyPr wrap="square" rtlCol="0">
            <a:spAutoFit/>
          </a:bodyPr>
          <a:lstStyle/>
          <a:p>
            <a:r>
              <a:rPr lang="en-US" sz="3600" b="1" dirty="0" smtClean="0">
                <a:ln w="9525">
                  <a:solidFill>
                    <a:schemeClr val="bg1"/>
                  </a:solidFill>
                  <a:prstDash val="solid"/>
                </a:ln>
                <a:effectLst>
                  <a:outerShdw blurRad="12700" dist="38100" dir="2700000" algn="tl" rotWithShape="0">
                    <a:schemeClr val="bg1">
                      <a:lumMod val="50000"/>
                    </a:schemeClr>
                  </a:outerShdw>
                </a:effectLst>
              </a:rPr>
              <a:t>Ben Williams – ben.williams@ky.gov</a:t>
            </a:r>
          </a:p>
          <a:p>
            <a:endParaRPr lang="en-US" sz="3600" b="1" dirty="0">
              <a:ln w="9525">
                <a:solidFill>
                  <a:schemeClr val="bg1"/>
                </a:solidFill>
                <a:prstDash val="solid"/>
              </a:ln>
              <a:effectLst>
                <a:outerShdw blurRad="12700" dist="38100" dir="2700000" algn="tl" rotWithShape="0">
                  <a:schemeClr val="bg1">
                    <a:lumMod val="50000"/>
                  </a:schemeClr>
                </a:outerShdw>
              </a:effectLst>
            </a:endParaRPr>
          </a:p>
          <a:p>
            <a:r>
              <a:rPr lang="en-US" sz="3600" b="1" dirty="0" smtClean="0">
                <a:ln w="9525">
                  <a:solidFill>
                    <a:schemeClr val="bg1"/>
                  </a:solidFill>
                  <a:prstDash val="solid"/>
                </a:ln>
                <a:effectLst>
                  <a:outerShdw blurRad="12700" dist="38100" dir="2700000" algn="tl" rotWithShape="0">
                    <a:schemeClr val="bg1">
                      <a:lumMod val="50000"/>
                    </a:schemeClr>
                  </a:outerShdw>
                </a:effectLst>
              </a:rPr>
              <a:t>Jeff Cress – jeffery.cress@ky.gov</a:t>
            </a:r>
          </a:p>
        </p:txBody>
      </p:sp>
      <p:sp>
        <p:nvSpPr>
          <p:cNvPr id="3" name="TextBox 2"/>
          <p:cNvSpPr txBox="1"/>
          <p:nvPr/>
        </p:nvSpPr>
        <p:spPr>
          <a:xfrm>
            <a:off x="2588029" y="324196"/>
            <a:ext cx="7015942" cy="830997"/>
          </a:xfrm>
          <a:prstGeom prst="rect">
            <a:avLst/>
          </a:prstGeom>
          <a:noFill/>
        </p:spPr>
        <p:txBody>
          <a:bodyPr wrap="square" rtlCol="0">
            <a:spAutoFit/>
          </a:bodyPr>
          <a:lstStyle/>
          <a:p>
            <a:r>
              <a:rPr lang="en-US" sz="4800" b="1" u="sng" dirty="0" smtClean="0">
                <a:ln w="9525">
                  <a:solidFill>
                    <a:schemeClr val="bg1"/>
                  </a:solidFill>
                  <a:prstDash val="solid"/>
                </a:ln>
                <a:effectLst>
                  <a:outerShdw blurRad="12700" dist="38100" dir="2700000" algn="tl" rotWithShape="0">
                    <a:schemeClr val="bg1">
                      <a:lumMod val="50000"/>
                    </a:schemeClr>
                  </a:outerShdw>
                </a:effectLst>
              </a:rPr>
              <a:t>Our Contact Information</a:t>
            </a:r>
            <a:endParaRPr lang="en-US" sz="4800" b="1" u="sng"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29756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913" y="2321005"/>
            <a:ext cx="8670174" cy="2215991"/>
          </a:xfrm>
          <a:prstGeom prst="rect">
            <a:avLst/>
          </a:prstGeom>
          <a:noFill/>
        </p:spPr>
        <p:txBody>
          <a:bodyPr wrap="square" rtlCol="0">
            <a:spAutoFit/>
          </a:bodyPr>
          <a:lstStyle/>
          <a:p>
            <a:r>
              <a:rPr lang="en-US" sz="13800" b="1" dirty="0" smtClean="0">
                <a:ln w="9525">
                  <a:solidFill>
                    <a:schemeClr val="bg1"/>
                  </a:solidFill>
                  <a:prstDash val="solid"/>
                </a:ln>
                <a:effectLst>
                  <a:outerShdw blurRad="12700" dist="38100" dir="2700000" algn="tl" rotWithShape="0">
                    <a:schemeClr val="bg1">
                      <a:lumMod val="50000"/>
                    </a:schemeClr>
                  </a:outerShdw>
                </a:effectLst>
              </a:rPr>
              <a:t>Questions?</a:t>
            </a:r>
            <a:endParaRPr lang="en-US" sz="13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86210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6735" y="116379"/>
            <a:ext cx="4178531"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Market Approach</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4" name="TextBox 3"/>
          <p:cNvSpPr txBox="1"/>
          <p:nvPr/>
        </p:nvSpPr>
        <p:spPr>
          <a:xfrm>
            <a:off x="989215" y="1687484"/>
            <a:ext cx="10316094"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ln w="9525">
                  <a:solidFill>
                    <a:schemeClr val="bg1"/>
                  </a:solidFill>
                  <a:prstDash val="solid"/>
                </a:ln>
                <a:effectLst>
                  <a:outerShdw blurRad="12700" dist="38100" dir="2700000" algn="tl" rotWithShape="0">
                    <a:schemeClr val="bg1">
                      <a:lumMod val="50000"/>
                    </a:schemeClr>
                  </a:outerShdw>
                </a:effectLst>
              </a:rPr>
              <a:t>Use recent sales from similar type properties from your county.</a:t>
            </a:r>
          </a:p>
          <a:p>
            <a:pPr marL="285750" indent="-285750">
              <a:buFont typeface="Arial" panose="020B0604020202020204" pitchFamily="34" charset="0"/>
              <a:buChar char="•"/>
            </a:pPr>
            <a:endParaRPr lang="en-US" sz="3200" b="1" dirty="0" smtClean="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en-US" sz="3200" b="1" dirty="0" smtClean="0">
                <a:ln w="9525">
                  <a:solidFill>
                    <a:schemeClr val="bg1"/>
                  </a:solidFill>
                  <a:prstDash val="solid"/>
                </a:ln>
                <a:effectLst>
                  <a:outerShdw blurRad="12700" dist="38100" dir="2700000" algn="tl" rotWithShape="0">
                    <a:schemeClr val="bg1">
                      <a:lumMod val="50000"/>
                    </a:schemeClr>
                  </a:outerShdw>
                </a:effectLst>
              </a:rPr>
              <a:t>If you don’t have any recent sales of similar properties in your county, you can use sales from other counties.</a:t>
            </a:r>
          </a:p>
          <a:p>
            <a:pPr marL="285750" indent="-285750">
              <a:buFont typeface="Arial" panose="020B0604020202020204" pitchFamily="34" charset="0"/>
              <a:buChar char="•"/>
            </a:pP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en-US" sz="3200" b="1" dirty="0" smtClean="0">
                <a:ln w="9525">
                  <a:solidFill>
                    <a:schemeClr val="bg1"/>
                  </a:solidFill>
                  <a:prstDash val="solid"/>
                </a:ln>
                <a:effectLst>
                  <a:outerShdw blurRad="12700" dist="38100" dir="2700000" algn="tl" rotWithShape="0">
                    <a:schemeClr val="bg1">
                      <a:lumMod val="50000"/>
                    </a:schemeClr>
                  </a:outerShdw>
                </a:effectLst>
              </a:rPr>
              <a:t>Your </a:t>
            </a:r>
            <a:r>
              <a:rPr lang="en-US" sz="3200" b="1" dirty="0" smtClean="0">
                <a:ln w="9525">
                  <a:solidFill>
                    <a:schemeClr val="bg1"/>
                  </a:solidFill>
                  <a:prstDash val="solid"/>
                </a:ln>
                <a:effectLst>
                  <a:outerShdw blurRad="12700" dist="38100" dir="2700000" algn="tl" rotWithShape="0">
                    <a:schemeClr val="bg1">
                      <a:lumMod val="50000"/>
                    </a:schemeClr>
                  </a:outerShdw>
                </a:effectLst>
              </a:rPr>
              <a:t>DOR</a:t>
            </a:r>
            <a:r>
              <a:rPr lang="en-US"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dirty="0" smtClean="0">
                <a:ln w="9525">
                  <a:solidFill>
                    <a:schemeClr val="bg1"/>
                  </a:solidFill>
                  <a:prstDash val="solid"/>
                </a:ln>
                <a:effectLst>
                  <a:outerShdw blurRad="12700" dist="38100" dir="2700000" algn="tl" rotWithShape="0">
                    <a:schemeClr val="bg1">
                      <a:lumMod val="50000"/>
                    </a:schemeClr>
                  </a:outerShdw>
                </a:effectLst>
              </a:rPr>
              <a:t>Field Rep should be able to assist you with finding sales on the State Commercial Sales File. </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05453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074" y="1238596"/>
            <a:ext cx="4098174" cy="1077218"/>
          </a:xfrm>
          <a:prstGeom prst="rect">
            <a:avLst/>
          </a:prstGeom>
          <a:noFill/>
        </p:spPr>
        <p:txBody>
          <a:bodyPr wrap="square" rtlCol="0">
            <a:spAutoFit/>
          </a:bodyPr>
          <a:lstStyle/>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rPr>
              <a:t>Example of a Sale on the State Sales File</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Picture 5" descr="Auto Care Facility (Firestone)-2020.pdf - Adobe Acrobat Pro DC"/>
          <p:cNvPicPr>
            <a:picLocks noChangeAspect="1"/>
          </p:cNvPicPr>
          <p:nvPr/>
        </p:nvPicPr>
        <p:blipFill rotWithShape="1">
          <a:blip r:embed="rId2">
            <a:extLst>
              <a:ext uri="{28A0092B-C50C-407E-A947-70E740481C1C}">
                <a14:useLocalDpi xmlns:a14="http://schemas.microsoft.com/office/drawing/2010/main" val="0"/>
              </a:ext>
            </a:extLst>
          </a:blip>
          <a:srcRect l="30477" t="17687" r="40273" b="7437"/>
          <a:stretch/>
        </p:blipFill>
        <p:spPr>
          <a:xfrm>
            <a:off x="5386648" y="194137"/>
            <a:ext cx="4633576" cy="6469727"/>
          </a:xfrm>
          <a:prstGeom prst="rect">
            <a:avLst/>
          </a:prstGeom>
          <a:ln w="31750">
            <a:solidFill>
              <a:schemeClr val="bg1"/>
            </a:solidFill>
          </a:ln>
        </p:spPr>
      </p:pic>
    </p:spTree>
    <p:extLst>
      <p:ext uri="{BB962C8B-B14F-4D97-AF65-F5344CB8AC3E}">
        <p14:creationId xmlns:p14="http://schemas.microsoft.com/office/powerpoint/2010/main" val="120931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ercial Sales"/>
          <p:cNvPicPr>
            <a:picLocks noChangeAspect="1"/>
          </p:cNvPicPr>
          <p:nvPr/>
        </p:nvPicPr>
        <p:blipFill rotWithShape="1">
          <a:blip r:embed="rId2">
            <a:extLst>
              <a:ext uri="{28A0092B-C50C-407E-A947-70E740481C1C}">
                <a14:useLocalDpi xmlns:a14="http://schemas.microsoft.com/office/drawing/2010/main" val="0"/>
              </a:ext>
            </a:extLst>
          </a:blip>
          <a:srcRect l="10785" t="8687" r="58362" b="2312"/>
          <a:stretch/>
        </p:blipFill>
        <p:spPr>
          <a:xfrm>
            <a:off x="5145578" y="207783"/>
            <a:ext cx="4879571" cy="6442434"/>
          </a:xfrm>
          <a:prstGeom prst="rect">
            <a:avLst/>
          </a:prstGeom>
          <a:ln w="31750">
            <a:solidFill>
              <a:schemeClr val="bg1"/>
            </a:solidFill>
          </a:ln>
        </p:spPr>
      </p:pic>
      <p:sp>
        <p:nvSpPr>
          <p:cNvPr id="3" name="TextBox 2"/>
          <p:cNvSpPr txBox="1"/>
          <p:nvPr/>
        </p:nvSpPr>
        <p:spPr>
          <a:xfrm>
            <a:off x="864524" y="1587731"/>
            <a:ext cx="2901142" cy="584775"/>
          </a:xfrm>
          <a:prstGeom prst="rect">
            <a:avLst/>
          </a:prstGeom>
          <a:noFill/>
        </p:spPr>
        <p:txBody>
          <a:bodyPr wrap="square" rtlCol="0">
            <a:spAutoFit/>
          </a:bodyPr>
          <a:lstStyle/>
          <a:p>
            <a:r>
              <a:rPr lang="en-US" sz="3200" b="1" dirty="0" smtClean="0">
                <a:ln w="9525">
                  <a:solidFill>
                    <a:schemeClr val="bg1"/>
                  </a:solidFill>
                  <a:prstDash val="solid"/>
                </a:ln>
                <a:effectLst>
                  <a:outerShdw blurRad="12700" dist="38100" dir="2700000" algn="tl" rotWithShape="0">
                    <a:schemeClr val="bg1">
                      <a:lumMod val="50000"/>
                    </a:schemeClr>
                  </a:outerShdw>
                </a:effectLst>
              </a:rPr>
              <a:t>State Sales File</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74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9066" y="141007"/>
            <a:ext cx="3593869"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Cost Approach</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4" name="TextBox 3"/>
          <p:cNvSpPr txBox="1"/>
          <p:nvPr/>
        </p:nvSpPr>
        <p:spPr>
          <a:xfrm>
            <a:off x="989215" y="1479666"/>
            <a:ext cx="10316094" cy="501675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ln w="9525">
                  <a:solidFill>
                    <a:schemeClr val="bg1"/>
                  </a:solidFill>
                  <a:prstDash val="solid"/>
                </a:ln>
                <a:effectLst>
                  <a:outerShdw blurRad="12700" dist="38100" dir="2700000" algn="tl" rotWithShape="0">
                    <a:schemeClr val="bg1">
                      <a:lumMod val="50000"/>
                    </a:schemeClr>
                  </a:outerShdw>
                </a:effectLst>
              </a:rPr>
              <a:t>Using the Marshall &amp; Swift software, you can come up with the depreciated cost of a commercial property.</a:t>
            </a:r>
          </a:p>
          <a:p>
            <a:pPr marL="285750" indent="-285750">
              <a:buFont typeface="Arial" panose="020B0604020202020204" pitchFamily="34" charset="0"/>
              <a:buChar char="•"/>
            </a:pP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en-US" sz="3200" b="1" dirty="0" smtClean="0">
                <a:ln w="9525">
                  <a:solidFill>
                    <a:schemeClr val="bg1"/>
                  </a:solidFill>
                  <a:prstDash val="solid"/>
                </a:ln>
                <a:effectLst>
                  <a:outerShdw blurRad="12700" dist="38100" dir="2700000" algn="tl" rotWithShape="0">
                    <a:schemeClr val="bg1">
                      <a:lumMod val="50000"/>
                    </a:schemeClr>
                  </a:outerShdw>
                </a:effectLst>
              </a:rPr>
              <a:t>If your office does not have the Marshall &amp; Swift software, your </a:t>
            </a:r>
            <a:r>
              <a:rPr lang="en-US" sz="3200" b="1" dirty="0" smtClean="0">
                <a:ln w="9525">
                  <a:solidFill>
                    <a:schemeClr val="bg1"/>
                  </a:solidFill>
                  <a:prstDash val="solid"/>
                </a:ln>
                <a:effectLst>
                  <a:outerShdw blurRad="12700" dist="38100" dir="2700000" algn="tl" rotWithShape="0">
                    <a:schemeClr val="bg1">
                      <a:lumMod val="50000"/>
                    </a:schemeClr>
                  </a:outerShdw>
                </a:effectLst>
              </a:rPr>
              <a:t>DOR</a:t>
            </a:r>
            <a:r>
              <a:rPr lang="en-US"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dirty="0" smtClean="0">
                <a:ln w="9525">
                  <a:solidFill>
                    <a:schemeClr val="bg1"/>
                  </a:solidFill>
                  <a:prstDash val="solid"/>
                </a:ln>
                <a:effectLst>
                  <a:outerShdw blurRad="12700" dist="38100" dir="2700000" algn="tl" rotWithShape="0">
                    <a:schemeClr val="bg1">
                      <a:lumMod val="50000"/>
                    </a:schemeClr>
                  </a:outerShdw>
                </a:effectLst>
              </a:rPr>
              <a:t>Field Rep does and they can assist you.</a:t>
            </a:r>
          </a:p>
          <a:p>
            <a:pPr marL="285750" indent="-285750">
              <a:buFont typeface="Arial" panose="020B0604020202020204" pitchFamily="34" charset="0"/>
              <a:buChar char="•"/>
            </a:pP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en-US" sz="3200" b="1" dirty="0" smtClean="0">
                <a:ln w="9525">
                  <a:solidFill>
                    <a:schemeClr val="bg1"/>
                  </a:solidFill>
                  <a:prstDash val="solid"/>
                </a:ln>
                <a:effectLst>
                  <a:outerShdw blurRad="12700" dist="38100" dir="2700000" algn="tl" rotWithShape="0">
                    <a:schemeClr val="bg1">
                      <a:lumMod val="50000"/>
                    </a:schemeClr>
                  </a:outerShdw>
                </a:effectLst>
              </a:rPr>
              <a:t>There is certain information that is required to accurately determine the depreciated cost using Marshall &amp; Swift.</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26249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0426" y="182880"/>
            <a:ext cx="9511146"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Information required for Marshall &amp; Swift</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TextBox 2"/>
          <p:cNvSpPr txBox="1"/>
          <p:nvPr/>
        </p:nvSpPr>
        <p:spPr>
          <a:xfrm>
            <a:off x="568036" y="1486779"/>
            <a:ext cx="11055927" cy="4832092"/>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Construction Class (Ex. Stud Frame, Masonry Bearing Walls, etc.)</a:t>
            </a:r>
          </a:p>
          <a:p>
            <a:pPr marL="285750" indent="-28575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Occupancy Type (Ex. Office, Retail, Fast Food, etc</a:t>
            </a:r>
            <a:r>
              <a:rPr lang="en-US" sz="2800" b="1" dirty="0" smtClean="0">
                <a:ln w="9525">
                  <a:solidFill>
                    <a:schemeClr val="bg1"/>
                  </a:solidFill>
                  <a:prstDash val="solid"/>
                </a:ln>
                <a:effectLst>
                  <a:outerShdw blurRad="12700" dist="38100" dir="2700000" algn="tl" rotWithShape="0">
                    <a:schemeClr val="bg1">
                      <a:lumMod val="50000"/>
                    </a:schemeClr>
                  </a:outerShdw>
                </a:effectLst>
              </a:rPr>
              <a:t>.)</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Total Square Footage</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Perimeter</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Story Height</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Year Built </a:t>
            </a:r>
          </a:p>
          <a:p>
            <a:pPr marL="285750" indent="-28575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D</a:t>
            </a:r>
            <a:r>
              <a:rPr lang="en-US" sz="2800" b="1" dirty="0" smtClean="0">
                <a:ln w="9525">
                  <a:solidFill>
                    <a:schemeClr val="bg1"/>
                  </a:solidFill>
                  <a:prstDash val="solid"/>
                </a:ln>
                <a:effectLst>
                  <a:outerShdw blurRad="12700" dist="38100" dir="2700000" algn="tl" rotWithShape="0">
                    <a:schemeClr val="bg1">
                      <a:lumMod val="50000"/>
                    </a:schemeClr>
                  </a:outerShdw>
                </a:effectLst>
              </a:rPr>
              <a:t>ate of any major remodels</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Exterior Wall Type (Ex. Brick, Vinyl, Concrete Block, etc.)</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Type of HVAC (Ex. Heat Pump, Packaged Unit, etc.)</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Blacktop or Concrete Parking Lot </a:t>
            </a:r>
            <a:r>
              <a:rPr lang="en-US" sz="2800" b="1" dirty="0" smtClean="0">
                <a:ln w="9525">
                  <a:solidFill>
                    <a:schemeClr val="bg1"/>
                  </a:solidFill>
                  <a:prstDash val="solid"/>
                </a:ln>
                <a:effectLst>
                  <a:outerShdw blurRad="12700" dist="38100" dir="2700000" algn="tl" rotWithShape="0">
                    <a:schemeClr val="bg1">
                      <a:lumMod val="50000"/>
                    </a:schemeClr>
                  </a:outerShdw>
                </a:effectLst>
              </a:rPr>
              <a:t>Square Footage</a:t>
            </a:r>
          </a:p>
          <a:p>
            <a:pPr marL="285750" indent="-285750">
              <a:buFont typeface="Arial" panose="020B0604020202020204" pitchFamily="34" charset="0"/>
              <a:buChar char="•"/>
            </a:pPr>
            <a:r>
              <a:rPr lang="en-US" sz="2800" b="1" dirty="0" smtClean="0">
                <a:ln w="9525">
                  <a:solidFill>
                    <a:schemeClr val="bg1"/>
                  </a:solidFill>
                  <a:prstDash val="solid"/>
                </a:ln>
                <a:effectLst>
                  <a:outerShdw blurRad="12700" dist="38100" dir="2700000" algn="tl" rotWithShape="0">
                    <a:schemeClr val="bg1">
                      <a:lumMod val="50000"/>
                    </a:schemeClr>
                  </a:outerShdw>
                </a:effectLst>
              </a:rPr>
              <a:t>Land Value</a:t>
            </a:r>
          </a:p>
        </p:txBody>
      </p:sp>
    </p:spTree>
    <p:extLst>
      <p:ext uri="{BB962C8B-B14F-4D97-AF65-F5344CB8AC3E}">
        <p14:creationId xmlns:p14="http://schemas.microsoft.com/office/powerpoint/2010/main" val="2579616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066" y="207818"/>
            <a:ext cx="4355869" cy="769441"/>
          </a:xfrm>
          <a:prstGeom prst="rect">
            <a:avLst/>
          </a:prstGeom>
          <a:noFill/>
        </p:spPr>
        <p:txBody>
          <a:bodyPr wrap="square" rtlCol="0">
            <a:spAutoFit/>
          </a:bodyPr>
          <a:lstStyle/>
          <a:p>
            <a:r>
              <a:rPr lang="en-US" sz="4400" b="1" u="sng" dirty="0" smtClean="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rPr>
              <a:t>Construction Class</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Baskerville Old Face" panose="02020602080505020303" pitchFamily="18" charset="0"/>
            </a:endParaRPr>
          </a:p>
        </p:txBody>
      </p:sp>
      <p:sp>
        <p:nvSpPr>
          <p:cNvPr id="3" name="TextBox 2"/>
          <p:cNvSpPr txBox="1"/>
          <p:nvPr/>
        </p:nvSpPr>
        <p:spPr>
          <a:xfrm>
            <a:off x="581891" y="1438102"/>
            <a:ext cx="11188931"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(A) Fireproof Structural </a:t>
            </a:r>
            <a:r>
              <a:rPr lang="en-US" sz="2800" b="1" dirty="0">
                <a:ln w="9525">
                  <a:solidFill>
                    <a:schemeClr val="bg1"/>
                  </a:solidFill>
                  <a:prstDash val="solid"/>
                </a:ln>
                <a:effectLst>
                  <a:outerShdw blurRad="12700" dist="38100" dir="2700000" algn="tl" rotWithShape="0">
                    <a:schemeClr val="bg1">
                      <a:lumMod val="50000"/>
                    </a:schemeClr>
                  </a:outerShdw>
                </a:effectLst>
              </a:rPr>
              <a:t>Steel Frame</a:t>
            </a: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(B) Reinforced </a:t>
            </a:r>
            <a:r>
              <a:rPr lang="en-US" sz="2800" b="1" dirty="0">
                <a:ln w="9525">
                  <a:solidFill>
                    <a:schemeClr val="bg1"/>
                  </a:solidFill>
                  <a:prstDash val="solid"/>
                </a:ln>
                <a:effectLst>
                  <a:outerShdw blurRad="12700" dist="38100" dir="2700000" algn="tl" rotWithShape="0">
                    <a:schemeClr val="bg1">
                      <a:lumMod val="50000"/>
                    </a:schemeClr>
                  </a:outerShdw>
                </a:effectLst>
              </a:rPr>
              <a:t>Concrete Frame</a:t>
            </a: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(C) Masonry </a:t>
            </a:r>
            <a:r>
              <a:rPr lang="en-US" sz="2800" b="1" dirty="0">
                <a:ln w="9525">
                  <a:solidFill>
                    <a:schemeClr val="bg1"/>
                  </a:solidFill>
                  <a:prstDash val="solid"/>
                </a:ln>
                <a:effectLst>
                  <a:outerShdw blurRad="12700" dist="38100" dir="2700000" algn="tl" rotWithShape="0">
                    <a:schemeClr val="bg1">
                      <a:lumMod val="50000"/>
                    </a:schemeClr>
                  </a:outerShdw>
                </a:effectLst>
              </a:rPr>
              <a:t>Bearing Walls</a:t>
            </a: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(D) Wood </a:t>
            </a:r>
            <a:r>
              <a:rPr lang="en-US" sz="2800" b="1" dirty="0">
                <a:ln w="9525">
                  <a:solidFill>
                    <a:schemeClr val="bg1"/>
                  </a:solidFill>
                  <a:prstDash val="solid"/>
                </a:ln>
                <a:effectLst>
                  <a:outerShdw blurRad="12700" dist="38100" dir="2700000" algn="tl" rotWithShape="0">
                    <a:schemeClr val="bg1">
                      <a:lumMod val="50000"/>
                    </a:schemeClr>
                  </a:outerShdw>
                </a:effectLst>
              </a:rPr>
              <a:t>or Steel Stud Framed Exterior Walls</a:t>
            </a: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(H) Hoop Frame (Arch)</a:t>
            </a:r>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(M) Mill </a:t>
            </a:r>
            <a:r>
              <a:rPr lang="en-US" sz="2800" b="1" dirty="0">
                <a:ln w="9525">
                  <a:solidFill>
                    <a:schemeClr val="bg1"/>
                  </a:solidFill>
                  <a:prstDash val="solid"/>
                </a:ln>
                <a:effectLst>
                  <a:outerShdw blurRad="12700" dist="38100" dir="2700000" algn="tl" rotWithShape="0">
                    <a:schemeClr val="bg1">
                      <a:lumMod val="50000"/>
                    </a:schemeClr>
                  </a:outerShdw>
                </a:effectLst>
              </a:rPr>
              <a:t>Type Construction</a:t>
            </a: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(P) Wood </a:t>
            </a:r>
            <a:r>
              <a:rPr lang="en-US" sz="2800" b="1" dirty="0">
                <a:ln w="9525">
                  <a:solidFill>
                    <a:schemeClr val="bg1"/>
                  </a:solidFill>
                  <a:prstDash val="solid"/>
                </a:ln>
                <a:effectLst>
                  <a:outerShdw blurRad="12700" dist="38100" dir="2700000" algn="tl" rotWithShape="0">
                    <a:schemeClr val="bg1">
                      <a:lumMod val="50000"/>
                    </a:schemeClr>
                  </a:outerShdw>
                </a:effectLst>
              </a:rPr>
              <a:t>Frame and Metal Walls (Pole Frame)</a:t>
            </a: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(S) Metal </a:t>
            </a:r>
            <a:r>
              <a:rPr lang="en-US" sz="2800" b="1" dirty="0">
                <a:ln w="9525">
                  <a:solidFill>
                    <a:schemeClr val="bg1"/>
                  </a:solidFill>
                  <a:prstDash val="solid"/>
                </a:ln>
                <a:effectLst>
                  <a:outerShdw blurRad="12700" dist="38100" dir="2700000" algn="tl" rotWithShape="0">
                    <a:schemeClr val="bg1">
                      <a:lumMod val="50000"/>
                    </a:schemeClr>
                  </a:outerShdw>
                </a:effectLst>
              </a:rPr>
              <a:t>Frame Walls</a:t>
            </a:r>
          </a:p>
          <a:p>
            <a:pPr marL="457200" indent="-457200">
              <a:buFont typeface="Arial" panose="020B0604020202020204" pitchFamily="34" charset="0"/>
              <a:buChar char="•"/>
            </a:pPr>
            <a:r>
              <a:rPr lang="en-US" sz="2800" b="1" dirty="0">
                <a:ln w="9525">
                  <a:solidFill>
                    <a:schemeClr val="bg1"/>
                  </a:solidFill>
                  <a:prstDash val="solid"/>
                </a:ln>
                <a:effectLst>
                  <a:outerShdw blurRad="12700" dist="38100" dir="2700000" algn="tl" rotWithShape="0">
                    <a:schemeClr val="bg1">
                      <a:lumMod val="50000"/>
                    </a:schemeClr>
                  </a:outerShdw>
                </a:effectLst>
              </a:rPr>
              <a:t> </a:t>
            </a:r>
            <a:r>
              <a:rPr lang="en-US" sz="2800" b="1" dirty="0" smtClean="0">
                <a:ln w="9525">
                  <a:solidFill>
                    <a:schemeClr val="bg1"/>
                  </a:solidFill>
                  <a:prstDash val="solid"/>
                </a:ln>
                <a:effectLst>
                  <a:outerShdw blurRad="12700" dist="38100" dir="2700000" algn="tl" rotWithShape="0">
                    <a:schemeClr val="bg1">
                      <a:lumMod val="50000"/>
                    </a:schemeClr>
                  </a:outerShdw>
                </a:effectLst>
              </a:rPr>
              <a:t>(W) Metal </a:t>
            </a:r>
            <a:r>
              <a:rPr lang="en-US" sz="2800" b="1" dirty="0">
                <a:ln w="9525">
                  <a:solidFill>
                    <a:schemeClr val="bg1"/>
                  </a:solidFill>
                  <a:prstDash val="solid"/>
                </a:ln>
                <a:effectLst>
                  <a:outerShdw blurRad="12700" dist="38100" dir="2700000" algn="tl" rotWithShape="0">
                    <a:schemeClr val="bg1">
                      <a:lumMod val="50000"/>
                    </a:schemeClr>
                  </a:outerShdw>
                </a:effectLst>
              </a:rPr>
              <a:t>Slant Frame and </a:t>
            </a:r>
            <a:r>
              <a:rPr lang="en-US" sz="2800" b="1" dirty="0" smtClean="0">
                <a:ln w="9525">
                  <a:solidFill>
                    <a:schemeClr val="bg1"/>
                  </a:solidFill>
                  <a:prstDash val="solid"/>
                </a:ln>
                <a:effectLst>
                  <a:outerShdw blurRad="12700" dist="38100" dir="2700000" algn="tl" rotWithShape="0">
                    <a:schemeClr val="bg1">
                      <a:lumMod val="50000"/>
                    </a:schemeClr>
                  </a:outerShdw>
                </a:effectLst>
              </a:rPr>
              <a:t>Walls</a:t>
            </a:r>
          </a:p>
          <a:p>
            <a:endParaRPr lang="en-US" sz="28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2800" b="1" dirty="0" smtClean="0">
                <a:ln w="9525">
                  <a:solidFill>
                    <a:schemeClr val="bg1"/>
                  </a:solidFill>
                  <a:prstDash val="solid"/>
                </a:ln>
                <a:solidFill>
                  <a:srgbClr val="FFFF00"/>
                </a:solidFill>
                <a:effectLst>
                  <a:outerShdw blurRad="12700" dist="38100" dir="2700000" algn="tl" rotWithShape="0">
                    <a:schemeClr val="bg1">
                      <a:lumMod val="50000"/>
                    </a:schemeClr>
                  </a:outerShdw>
                </a:effectLst>
              </a:rPr>
              <a:t>* Classes C, D, &amp; S being the most common</a:t>
            </a:r>
            <a:endParaRPr lang="en-US" sz="28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6810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CERE0351_wmf.jpg"/>
          <p:cNvSpPr>
            <a:spLocks noChangeAspect="1" noChangeArrowheads="1"/>
          </p:cNvSpPr>
          <p:nvPr/>
        </p:nvSpPr>
        <p:spPr bwMode="auto">
          <a:xfrm>
            <a:off x="0" y="-136525"/>
            <a:ext cx="5372100" cy="5895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2170141" y="115252"/>
            <a:ext cx="7851718" cy="584775"/>
          </a:xfrm>
          <a:prstGeom prst="rect">
            <a:avLst/>
          </a:prstGeom>
          <a:noFill/>
        </p:spPr>
        <p:txBody>
          <a:bodyPr wrap="square" rtlCol="0">
            <a:spAutoFit/>
          </a:bodyPr>
          <a:lstStyle/>
          <a:p>
            <a:r>
              <a:rPr lang="en-US" sz="3200" b="1" u="sng" dirty="0" smtClean="0">
                <a:ln w="9525">
                  <a:solidFill>
                    <a:schemeClr val="bg1"/>
                  </a:solidFill>
                  <a:prstDash val="solid"/>
                </a:ln>
                <a:effectLst>
                  <a:outerShdw blurRad="12700" dist="38100" dir="2700000" algn="tl" rotWithShape="0">
                    <a:schemeClr val="bg1">
                      <a:lumMod val="50000"/>
                    </a:schemeClr>
                  </a:outerShdw>
                </a:effectLst>
              </a:rPr>
              <a:t>Class A – Fireproof Structural Steel Frame</a:t>
            </a:r>
            <a:endParaRPr lang="en-US" sz="3200" b="1" u="sng"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TextBox 4"/>
          <p:cNvSpPr txBox="1"/>
          <p:nvPr/>
        </p:nvSpPr>
        <p:spPr>
          <a:xfrm>
            <a:off x="507967" y="700027"/>
            <a:ext cx="7646988" cy="6186309"/>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The primary feature of Class </a:t>
            </a:r>
            <a:r>
              <a:rPr lang="en-US" sz="2200" dirty="0"/>
              <a:t>A buildings is the fireproofed structural steel frame, which may be welded, bolted or riveted together.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 </a:t>
            </a:r>
            <a:r>
              <a:rPr lang="en-US" sz="2200" dirty="0"/>
              <a:t>fireproofing may be masonry, poured concrete, plaster, sprayed fiber or any other method which gives a high fire-resistance rating</a:t>
            </a:r>
            <a:r>
              <a:rPr lang="en-US" sz="2200" dirty="0" smtClean="0"/>
              <a:t>.</a:t>
            </a:r>
          </a:p>
          <a:p>
            <a:pPr marL="342900" indent="-342900">
              <a:buFont typeface="Arial" panose="020B0604020202020204" pitchFamily="34" charset="0"/>
              <a:buChar char="•"/>
            </a:pPr>
            <a:endParaRPr lang="en-US" sz="2200" b="1" dirty="0"/>
          </a:p>
          <a:p>
            <a:pPr marL="285750" indent="-285750">
              <a:buFont typeface="Arial" panose="020B0604020202020204" pitchFamily="34" charset="0"/>
              <a:buChar char="•"/>
            </a:pPr>
            <a:r>
              <a:rPr lang="en-US" sz="2200" dirty="0"/>
              <a:t>Floor and roof in Class A structures are normally reinforced concrete on steel decking or formed slabs resting on the frame or poured to become integral with it. </a:t>
            </a:r>
            <a:endParaRPr lang="en-US" sz="2200" dirty="0" smtClean="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They </a:t>
            </a:r>
            <a:r>
              <a:rPr lang="en-US" sz="2200" dirty="0"/>
              <a:t>may also be composed of prefabricated panels and may be mechanically stressed</a:t>
            </a:r>
            <a:r>
              <a:rPr lang="en-US" sz="2200" dirty="0" smtClean="0"/>
              <a:t>.</a:t>
            </a:r>
          </a:p>
          <a:p>
            <a:pPr marL="342900" indent="-34290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Exterior walls are curtain walls of masonry, concrete, steel studs and stucco, or one of the many types of panels of metal, glass, masonry or concrete. </a:t>
            </a:r>
            <a:endParaRPr lang="en-US" sz="2200" dirty="0" smtClean="0"/>
          </a:p>
        </p:txBody>
      </p:sp>
      <p:pic>
        <p:nvPicPr>
          <p:cNvPr id="6" name="Picture 5"/>
          <p:cNvPicPr>
            <a:picLocks noChangeAspect="1"/>
          </p:cNvPicPr>
          <p:nvPr/>
        </p:nvPicPr>
        <p:blipFill>
          <a:blip r:embed="rId2"/>
          <a:stretch>
            <a:fillRect/>
          </a:stretch>
        </p:blipFill>
        <p:spPr>
          <a:xfrm>
            <a:off x="8265658" y="700027"/>
            <a:ext cx="3377876" cy="5897880"/>
          </a:xfrm>
          <a:prstGeom prst="rect">
            <a:avLst/>
          </a:prstGeom>
        </p:spPr>
      </p:pic>
    </p:spTree>
    <p:extLst>
      <p:ext uri="{BB962C8B-B14F-4D97-AF65-F5344CB8AC3E}">
        <p14:creationId xmlns:p14="http://schemas.microsoft.com/office/powerpoint/2010/main" val="1000193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7F522038-310F-491D-8D11-056F9C51E1C1}"/>
</file>

<file path=customXml/itemProps2.xml><?xml version="1.0" encoding="utf-8"?>
<ds:datastoreItem xmlns:ds="http://schemas.openxmlformats.org/officeDocument/2006/customXml" ds:itemID="{33562EEC-7B84-4909-AF97-CB1187ABB7D0}"/>
</file>

<file path=customXml/itemProps3.xml><?xml version="1.0" encoding="utf-8"?>
<ds:datastoreItem xmlns:ds="http://schemas.openxmlformats.org/officeDocument/2006/customXml" ds:itemID="{DD29C8E8-2D88-43D0-801B-A2348990CE03}"/>
</file>

<file path=docProps/app.xml><?xml version="1.0" encoding="utf-8"?>
<Properties xmlns="http://schemas.openxmlformats.org/officeDocument/2006/extended-properties" xmlns:vt="http://schemas.openxmlformats.org/officeDocument/2006/docPropsVTypes">
  <Template>TM04033929[[fn=Slate]]</Template>
  <TotalTime>2284</TotalTime>
  <Words>1618</Words>
  <Application>Microsoft Office PowerPoint</Application>
  <PresentationFormat>Widescreen</PresentationFormat>
  <Paragraphs>201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Baskerville Old Face</vt:lpstr>
      <vt:lpstr>Calibri</vt:lpstr>
      <vt:lpstr>Calisto MT</vt:lpstr>
      <vt:lpstr>Imprint MT Shadow</vt:lpstr>
      <vt:lpstr>Trebuchet MS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Ben (DOR)</dc:creator>
  <cp:keywords/>
  <dc:description/>
  <cp:lastModifiedBy>Williams, Ben (DOR)</cp:lastModifiedBy>
  <cp:revision>63</cp:revision>
  <dcterms:created xsi:type="dcterms:W3CDTF">2020-10-21T17:17:42Z</dcterms:created>
  <dcterms:modified xsi:type="dcterms:W3CDTF">2020-11-19T17:42:37Z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