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65" r:id="rId2"/>
    <p:sldId id="268" r:id="rId3"/>
    <p:sldId id="318" r:id="rId4"/>
    <p:sldId id="333" r:id="rId5"/>
    <p:sldId id="334" r:id="rId6"/>
    <p:sldId id="335" r:id="rId7"/>
    <p:sldId id="336" r:id="rId8"/>
    <p:sldId id="337" r:id="rId9"/>
    <p:sldId id="319" r:id="rId10"/>
    <p:sldId id="325" r:id="rId11"/>
    <p:sldId id="328" r:id="rId12"/>
    <p:sldId id="329" r:id="rId13"/>
    <p:sldId id="330" r:id="rId14"/>
    <p:sldId id="320" r:id="rId15"/>
    <p:sldId id="331" r:id="rId16"/>
    <p:sldId id="264" r:id="rId17"/>
    <p:sldId id="332" r:id="rId18"/>
    <p:sldId id="317"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67B1"/>
    <a:srgbClr val="222E68"/>
    <a:srgbClr val="99B4DE"/>
    <a:srgbClr val="5EB3E4"/>
    <a:srgbClr val="DBE6FD"/>
    <a:srgbClr val="D3E1FD"/>
    <a:srgbClr val="ECF2FE"/>
    <a:srgbClr val="F2F2F2"/>
    <a:srgbClr val="FFFFFF"/>
    <a:srgbClr val="F6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1" d="100"/>
          <a:sy n="81" d="100"/>
        </p:scale>
        <p:origin x="108"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B77C09-EBF0-45D2-8391-1127AE5AC634}"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3455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77C09-EBF0-45D2-8391-1127AE5AC634}"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77C09-EBF0-45D2-8391-1127AE5AC634}"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77C09-EBF0-45D2-8391-1127AE5AC634}"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77C09-EBF0-45D2-8391-1127AE5AC634}"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77C09-EBF0-45D2-8391-1127AE5AC634}"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77C09-EBF0-45D2-8391-1127AE5AC634}"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revenue.ky.gov/"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702288"/>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083" y="1200833"/>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56247" y="1153677"/>
            <a:ext cx="9537009" cy="1325086"/>
          </a:xfrm>
        </p:spPr>
        <p:txBody>
          <a:bodyPr>
            <a:normAutofit/>
          </a:bodyPr>
          <a:lstStyle/>
          <a:p>
            <a:pPr algn="l"/>
            <a:r>
              <a:rPr lang="en-US" sz="4000" i="1" cap="small" spc="300" dirty="0">
                <a:solidFill>
                  <a:schemeClr val="bg1"/>
                </a:solidFill>
                <a:latin typeface="Copperplate Gothic Bold" panose="020E0705020206020404" pitchFamily="34" charset="0"/>
              </a:rPr>
              <a:t>2021 Conference on</a:t>
            </a:r>
            <a:br>
              <a:rPr lang="en-US" sz="4000" i="1" cap="small" spc="300" dirty="0">
                <a:solidFill>
                  <a:schemeClr val="bg1"/>
                </a:solidFill>
                <a:latin typeface="Copperplate Gothic Bold" panose="020E0705020206020404" pitchFamily="34" charset="0"/>
              </a:rPr>
            </a:br>
            <a:r>
              <a:rPr lang="en-US" sz="4000" i="1" cap="small" spc="300" dirty="0">
                <a:solidFill>
                  <a:schemeClr val="bg1"/>
                </a:solidFill>
                <a:latin typeface="Copperplate Gothic Bold" panose="020E0705020206020404" pitchFamily="34" charset="0"/>
              </a:rPr>
              <a:t>Assessment Administration</a:t>
            </a:r>
          </a:p>
        </p:txBody>
      </p:sp>
      <p:sp>
        <p:nvSpPr>
          <p:cNvPr id="3" name="Subtitle 2"/>
          <p:cNvSpPr>
            <a:spLocks noGrp="1"/>
          </p:cNvSpPr>
          <p:nvPr>
            <p:ph type="subTitle" idx="1"/>
          </p:nvPr>
        </p:nvSpPr>
        <p:spPr>
          <a:xfrm>
            <a:off x="3154383" y="2645689"/>
            <a:ext cx="8871518" cy="1307890"/>
          </a:xfrm>
        </p:spPr>
        <p:txBody>
          <a:bodyPr>
            <a:normAutofit/>
          </a:bodyPr>
          <a:lstStyle/>
          <a:p>
            <a:pPr algn="l">
              <a:lnSpc>
                <a:spcPct val="100000"/>
              </a:lnSpc>
              <a:spcBef>
                <a:spcPts val="0"/>
              </a:spcBef>
            </a:pPr>
            <a:r>
              <a:rPr lang="en-US" sz="2800" dirty="0">
                <a:solidFill>
                  <a:schemeClr val="bg1"/>
                </a:solidFill>
                <a:latin typeface="Franklin Gothic Demi" panose="020B0703020102020204" pitchFamily="34" charset="0"/>
              </a:rPr>
              <a:t>Ratio Study Options, Recap Tips, LOA Calculations &amp; 2022 Recap Submission</a:t>
            </a:r>
          </a:p>
          <a:p>
            <a:pPr algn="l">
              <a:lnSpc>
                <a:spcPct val="100000"/>
              </a:lnSpc>
              <a:spcBef>
                <a:spcPts val="0"/>
              </a:spcBef>
            </a:pPr>
            <a:r>
              <a:rPr lang="en-US" sz="2000" dirty="0">
                <a:solidFill>
                  <a:schemeClr val="bg1"/>
                </a:solidFill>
                <a:latin typeface="Franklin Gothic Medium Cond" panose="020B0606030402020204" pitchFamily="34" charset="0"/>
              </a:rPr>
              <a:t>Presented by: Tom Crawford, Melissa Klink, Kim Holt &amp; Leslie Mayes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80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Level of Assessment and Certification Procedures</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05731" y="2232246"/>
            <a:ext cx="11654555" cy="2677656"/>
          </a:xfrm>
          <a:prstGeom prst="rect">
            <a:avLst/>
          </a:prstGeom>
        </p:spPr>
        <p:txBody>
          <a:bodyPr wrap="square">
            <a:spAutoFit/>
          </a:bodyPr>
          <a:lstStyle/>
          <a:p>
            <a:pPr lvl="1"/>
            <a:r>
              <a:rPr lang="en-US" altLang="en-US" sz="2400" b="1" u="sng" dirty="0">
                <a:latin typeface="Book Antiqua" panose="02040602050305030304" pitchFamily="18" charset="0"/>
              </a:rPr>
              <a:t>Level of Assessment</a:t>
            </a:r>
          </a:p>
          <a:p>
            <a:pPr lvl="1"/>
            <a:endParaRPr lang="en-US" altLang="en-US" sz="2400" dirty="0">
              <a:latin typeface="Book Antiqua" panose="02040602050305030304" pitchFamily="18" charset="0"/>
            </a:endParaRPr>
          </a:p>
          <a:p>
            <a:pPr marL="800100" lvl="1" indent="-342900">
              <a:buBlip>
                <a:blip r:embed="rId4"/>
              </a:buBlip>
            </a:pPr>
            <a:r>
              <a:rPr lang="en-US" altLang="en-US" sz="2400" dirty="0">
                <a:latin typeface="Book Antiqua" panose="02040602050305030304" pitchFamily="18" charset="0"/>
              </a:rPr>
              <a:t>The extent to which the PVA has achieved the statutory requirement of 100% fair cash value for all classes of property during a particular year.</a:t>
            </a:r>
          </a:p>
          <a:p>
            <a:pPr lvl="1"/>
            <a:endParaRPr lang="en-US" altLang="en-US" sz="2400" dirty="0">
              <a:latin typeface="Book Antiqua" panose="02040602050305030304" pitchFamily="18" charset="0"/>
            </a:endParaRPr>
          </a:p>
          <a:p>
            <a:pPr marL="800100" lvl="1" indent="-342900">
              <a:buBlip>
                <a:blip r:embed="rId4"/>
              </a:buBlip>
            </a:pPr>
            <a:r>
              <a:rPr lang="en-US" altLang="en-US" sz="2400" dirty="0">
                <a:latin typeface="Book Antiqua" panose="02040602050305030304" pitchFamily="18" charset="0"/>
              </a:rPr>
              <a:t> The median ratio is used to set a level of assessment requirement for each property class: Residential, Farm &amp; Commercial.</a:t>
            </a:r>
          </a:p>
        </p:txBody>
      </p:sp>
    </p:spTree>
    <p:extLst>
      <p:ext uri="{BB962C8B-B14F-4D97-AF65-F5344CB8AC3E}">
        <p14:creationId xmlns:p14="http://schemas.microsoft.com/office/powerpoint/2010/main" val="148747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0"/>
            <a:ext cx="12192000" cy="6932428"/>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1857663"/>
            <a:ext cx="3124200" cy="25860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defTabSz="914400">
              <a:defRPr/>
            </a:pPr>
            <a:r>
              <a:rPr lang="en-US" sz="2400" dirty="0">
                <a:solidFill>
                  <a:prstClr val="black"/>
                </a:solidFill>
                <a:latin typeface="Gill Sans MT"/>
              </a:rPr>
              <a:t>Full Value Target = Previous Net </a:t>
            </a:r>
            <a:r>
              <a:rPr lang="en-US" sz="2400" dirty="0" err="1">
                <a:solidFill>
                  <a:prstClr val="black"/>
                </a:solidFill>
                <a:latin typeface="Gill Sans MT"/>
              </a:rPr>
              <a:t>Assmt</a:t>
            </a:r>
            <a:r>
              <a:rPr lang="en-US" sz="2400" dirty="0">
                <a:solidFill>
                  <a:prstClr val="black"/>
                </a:solidFill>
                <a:latin typeface="Gill Sans MT"/>
              </a:rPr>
              <a:t>/ Current Ratio</a:t>
            </a:r>
          </a:p>
          <a:p>
            <a:pPr algn="ctr" defTabSz="914400">
              <a:defRPr/>
            </a:pPr>
            <a:endParaRPr lang="en-US" dirty="0">
              <a:solidFill>
                <a:prstClr val="black"/>
              </a:solidFill>
              <a:latin typeface="Gill Sans MT"/>
            </a:endParaRPr>
          </a:p>
          <a:p>
            <a:pPr algn="ctr" defTabSz="914400">
              <a:defRPr/>
            </a:pPr>
            <a:r>
              <a:rPr lang="en-US" sz="2400" dirty="0">
                <a:solidFill>
                  <a:prstClr val="black"/>
                </a:solidFill>
                <a:latin typeface="Gill Sans MT"/>
              </a:rPr>
              <a:t>Level of </a:t>
            </a:r>
            <a:r>
              <a:rPr lang="en-US" sz="2400" dirty="0" err="1">
                <a:solidFill>
                  <a:prstClr val="black"/>
                </a:solidFill>
                <a:latin typeface="Gill Sans MT"/>
              </a:rPr>
              <a:t>Assmt</a:t>
            </a:r>
            <a:r>
              <a:rPr lang="en-US" sz="2400" dirty="0">
                <a:solidFill>
                  <a:prstClr val="black"/>
                </a:solidFill>
                <a:latin typeface="Gill Sans MT"/>
              </a:rPr>
              <a:t> = Current </a:t>
            </a:r>
            <a:r>
              <a:rPr lang="en-US" sz="2400" dirty="0" err="1">
                <a:solidFill>
                  <a:prstClr val="black"/>
                </a:solidFill>
                <a:latin typeface="Gill Sans MT"/>
              </a:rPr>
              <a:t>Assmt</a:t>
            </a:r>
            <a:r>
              <a:rPr lang="en-US" sz="2400" dirty="0">
                <a:solidFill>
                  <a:prstClr val="black"/>
                </a:solidFill>
                <a:latin typeface="Gill Sans MT"/>
              </a:rPr>
              <a:t>/ </a:t>
            </a:r>
          </a:p>
          <a:p>
            <a:pPr algn="ctr" defTabSz="914400">
              <a:defRPr/>
            </a:pPr>
            <a:r>
              <a:rPr lang="en-US" sz="2400" dirty="0">
                <a:solidFill>
                  <a:prstClr val="black"/>
                </a:solidFill>
                <a:latin typeface="Gill Sans MT"/>
              </a:rPr>
              <a:t>Full Value Target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1353"/>
          <a:stretch/>
        </p:blipFill>
        <p:spPr>
          <a:xfrm>
            <a:off x="3532581" y="7089"/>
            <a:ext cx="6015455" cy="6904074"/>
          </a:xfrm>
          <a:prstGeom prst="rect">
            <a:avLst/>
          </a:prstGeom>
        </p:spPr>
      </p:pic>
    </p:spTree>
    <p:extLst>
      <p:ext uri="{BB962C8B-B14F-4D97-AF65-F5344CB8AC3E}">
        <p14:creationId xmlns:p14="http://schemas.microsoft.com/office/powerpoint/2010/main" val="343137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0"/>
            <a:ext cx="12192000" cy="6932428"/>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1318"/>
          <a:stretch/>
        </p:blipFill>
        <p:spPr>
          <a:xfrm>
            <a:off x="3075858" y="0"/>
            <a:ext cx="6040284" cy="6932428"/>
          </a:xfrm>
          <a:prstGeom prst="rect">
            <a:avLst/>
          </a:prstGeom>
        </p:spPr>
      </p:pic>
    </p:spTree>
    <p:extLst>
      <p:ext uri="{BB962C8B-B14F-4D97-AF65-F5344CB8AC3E}">
        <p14:creationId xmlns:p14="http://schemas.microsoft.com/office/powerpoint/2010/main" val="326146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Level of Assessment and Certification Procedures</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9917" y="1626190"/>
            <a:ext cx="11654555" cy="3754874"/>
          </a:xfrm>
          <a:prstGeom prst="rect">
            <a:avLst/>
          </a:prstGeom>
        </p:spPr>
        <p:txBody>
          <a:bodyPr wrap="square">
            <a:spAutoFit/>
          </a:bodyPr>
          <a:lstStyle/>
          <a:p>
            <a:pPr lvl="1"/>
            <a:r>
              <a:rPr lang="en-US" altLang="en-US" sz="2400" b="1" u="sng" dirty="0">
                <a:latin typeface="Book Antiqua" panose="02040602050305030304" pitchFamily="18" charset="0"/>
              </a:rPr>
              <a:t>Certification Procedures</a:t>
            </a:r>
          </a:p>
          <a:p>
            <a:pPr lvl="1"/>
            <a:endParaRPr lang="en-US" altLang="en-US" sz="2400" dirty="0">
              <a:latin typeface="Book Antiqua" panose="02040602050305030304" pitchFamily="18" charset="0"/>
            </a:endParaRPr>
          </a:p>
          <a:p>
            <a:pPr marL="800100" lvl="1" indent="-342900">
              <a:buBlip>
                <a:blip r:embed="rId4"/>
              </a:buBlip>
            </a:pPr>
            <a:r>
              <a:rPr lang="en-US" altLang="en-US" dirty="0">
                <a:latin typeface="Book Antiqua" panose="02040602050305030304" pitchFamily="18" charset="0"/>
              </a:rPr>
              <a:t>For the 2022 assessment year, DOR will use the most favorable ratio from the 4 options that were presented at the beginning of the workshop.    </a:t>
            </a:r>
          </a:p>
          <a:p>
            <a:pPr marL="1200150" lvl="2" indent="-285750">
              <a:buClr>
                <a:srgbClr val="222E68"/>
              </a:buClr>
              <a:buSzPct val="150000"/>
              <a:buFont typeface="Wingdings" panose="05000000000000000000" pitchFamily="2" charset="2"/>
              <a:buChar char="§"/>
            </a:pPr>
            <a:r>
              <a:rPr lang="en-US" altLang="en-US" sz="1600" dirty="0">
                <a:latin typeface="Book Antiqua" panose="02040602050305030304" pitchFamily="18" charset="0"/>
              </a:rPr>
              <a:t>Using this ratio the acceptable range of the level of assessment will be 95%-105% for the 2022 tax year.</a:t>
            </a:r>
            <a:endParaRPr lang="en-US" altLang="en-US" sz="2400" dirty="0">
              <a:latin typeface="Book Antiqua" panose="02040602050305030304" pitchFamily="18" charset="0"/>
            </a:endParaRPr>
          </a:p>
          <a:p>
            <a:pPr lvl="1"/>
            <a:endParaRPr lang="en-US" altLang="en-US" sz="2400" dirty="0">
              <a:latin typeface="Book Antiqua" panose="02040602050305030304" pitchFamily="18" charset="0"/>
            </a:endParaRPr>
          </a:p>
          <a:p>
            <a:pPr marL="800100" lvl="1" indent="-342900">
              <a:buBlip>
                <a:blip r:embed="rId4"/>
              </a:buBlip>
            </a:pPr>
            <a:r>
              <a:rPr lang="en-US" altLang="en-US" dirty="0">
                <a:latin typeface="Book Antiqua" panose="02040602050305030304" pitchFamily="18" charset="0"/>
              </a:rPr>
              <a:t> If the level of assessment is below 95% then there are two options:</a:t>
            </a:r>
          </a:p>
          <a:p>
            <a:pPr marL="1371600" lvl="2" indent="-457200">
              <a:buFont typeface="+mj-lt"/>
              <a:buAutoNum type="arabicPeriod"/>
            </a:pPr>
            <a:r>
              <a:rPr lang="en-US" altLang="en-US" sz="1600" dirty="0">
                <a:latin typeface="Book Antiqua" panose="02040602050305030304" pitchFamily="18" charset="0"/>
              </a:rPr>
              <a:t>The last six months of 2021 can be submitted and a new ratio will be calculated.  Since sales from a more recent time period are being used, the acceptable range for the level of assessment can be expanded to 90%-110%.</a:t>
            </a:r>
          </a:p>
          <a:p>
            <a:pPr marL="1371600" lvl="2" indent="-457200">
              <a:buFont typeface="+mj-lt"/>
              <a:buAutoNum type="arabicPeriod"/>
            </a:pPr>
            <a:endParaRPr lang="en-US" altLang="en-US" sz="1600" dirty="0">
              <a:latin typeface="Book Antiqua" panose="02040602050305030304" pitchFamily="18" charset="0"/>
            </a:endParaRPr>
          </a:p>
          <a:p>
            <a:pPr marL="1371600" lvl="2" indent="-457200">
              <a:buFont typeface="+mj-lt"/>
              <a:buAutoNum type="arabicPeriod"/>
            </a:pPr>
            <a:r>
              <a:rPr lang="en-US" altLang="en-US" sz="1600" dirty="0">
                <a:latin typeface="Book Antiqua" panose="02040602050305030304" pitchFamily="18" charset="0"/>
              </a:rPr>
              <a:t>To continue to base the acceptance of the recapitulation on the ratio study results that utilized the 2020 sales.  This option would require the PVA to reassess property so that the level of assessment would fall in the 95%-105% range.</a:t>
            </a:r>
          </a:p>
        </p:txBody>
      </p:sp>
    </p:spTree>
    <p:extLst>
      <p:ext uri="{BB962C8B-B14F-4D97-AF65-F5344CB8AC3E}">
        <p14:creationId xmlns:p14="http://schemas.microsoft.com/office/powerpoint/2010/main" val="64108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opperplate Gothic Bold" panose="020E0705020206020404" pitchFamily="34" charset="0"/>
              </a:rPr>
              <a:t>Check Your Assessment Level Tool</a:t>
            </a:r>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rotWithShape="1">
          <a:blip r:embed="rId4"/>
          <a:srcRect l="-1" t="7956" r="70574" b="29784"/>
          <a:stretch/>
        </p:blipFill>
        <p:spPr>
          <a:xfrm>
            <a:off x="254874" y="1297279"/>
            <a:ext cx="9512906" cy="5367278"/>
          </a:xfrm>
          <a:prstGeom prst="rect">
            <a:avLst/>
          </a:prstGeom>
        </p:spPr>
      </p:pic>
      <p:sp>
        <p:nvSpPr>
          <p:cNvPr id="6" name="Right Arrow 5"/>
          <p:cNvSpPr/>
          <p:nvPr/>
        </p:nvSpPr>
        <p:spPr>
          <a:xfrm rot="10268106">
            <a:off x="2564331" y="4844323"/>
            <a:ext cx="1493908" cy="33315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3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opperplate Gothic Bold" panose="020E0705020206020404" pitchFamily="34" charset="0"/>
              </a:rPr>
              <a:t>Check Your Assessment Level Tool</a:t>
            </a:r>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aphicFrame>
        <p:nvGraphicFramePr>
          <p:cNvPr id="4" name="Table 3"/>
          <p:cNvGraphicFramePr>
            <a:graphicFrameLocks noGrp="1"/>
          </p:cNvGraphicFramePr>
          <p:nvPr>
            <p:extLst>
              <p:ext uri="{D42A27DB-BD31-4B8C-83A1-F6EECF244321}">
                <p14:modId xmlns:p14="http://schemas.microsoft.com/office/powerpoint/2010/main" val="1218256138"/>
              </p:ext>
            </p:extLst>
          </p:nvPr>
        </p:nvGraphicFramePr>
        <p:xfrm>
          <a:off x="3824534" y="1307272"/>
          <a:ext cx="4546834" cy="5327432"/>
        </p:xfrm>
        <a:graphic>
          <a:graphicData uri="http://schemas.openxmlformats.org/drawingml/2006/table">
            <a:tbl>
              <a:tblPr/>
              <a:tblGrid>
                <a:gridCol w="1769298">
                  <a:extLst>
                    <a:ext uri="{9D8B030D-6E8A-4147-A177-3AD203B41FA5}">
                      <a16:colId xmlns:a16="http://schemas.microsoft.com/office/drawing/2014/main" val="2899889761"/>
                    </a:ext>
                  </a:extLst>
                </a:gridCol>
                <a:gridCol w="416305">
                  <a:extLst>
                    <a:ext uri="{9D8B030D-6E8A-4147-A177-3AD203B41FA5}">
                      <a16:colId xmlns:a16="http://schemas.microsoft.com/office/drawing/2014/main" val="3224334273"/>
                    </a:ext>
                  </a:extLst>
                </a:gridCol>
                <a:gridCol w="416305">
                  <a:extLst>
                    <a:ext uri="{9D8B030D-6E8A-4147-A177-3AD203B41FA5}">
                      <a16:colId xmlns:a16="http://schemas.microsoft.com/office/drawing/2014/main" val="957371876"/>
                    </a:ext>
                  </a:extLst>
                </a:gridCol>
                <a:gridCol w="1112316">
                  <a:extLst>
                    <a:ext uri="{9D8B030D-6E8A-4147-A177-3AD203B41FA5}">
                      <a16:colId xmlns:a16="http://schemas.microsoft.com/office/drawing/2014/main" val="2061580790"/>
                    </a:ext>
                  </a:extLst>
                </a:gridCol>
                <a:gridCol w="416305">
                  <a:extLst>
                    <a:ext uri="{9D8B030D-6E8A-4147-A177-3AD203B41FA5}">
                      <a16:colId xmlns:a16="http://schemas.microsoft.com/office/drawing/2014/main" val="3461344002"/>
                    </a:ext>
                  </a:extLst>
                </a:gridCol>
                <a:gridCol w="416305">
                  <a:extLst>
                    <a:ext uri="{9D8B030D-6E8A-4147-A177-3AD203B41FA5}">
                      <a16:colId xmlns:a16="http://schemas.microsoft.com/office/drawing/2014/main" val="1996065199"/>
                    </a:ext>
                  </a:extLst>
                </a:gridCol>
              </a:tblGrid>
              <a:tr h="182253">
                <a:tc gridSpan="6">
                  <a:txBody>
                    <a:bodyPr/>
                    <a:lstStyle/>
                    <a:p>
                      <a:pPr algn="ctr" fontAlgn="b"/>
                      <a:r>
                        <a:rPr lang="en-US" sz="1100" b="1" i="0" u="none" strike="noStrike">
                          <a:effectLst/>
                          <a:latin typeface="Arial" panose="020B0604020202020204" pitchFamily="34" charset="0"/>
                        </a:rPr>
                        <a:t>Assessment Level</a:t>
                      </a:r>
                    </a:p>
                  </a:txBody>
                  <a:tcPr marL="4339" marR="4339" marT="433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6029999"/>
                  </a:ext>
                </a:extLst>
              </a:tr>
              <a:tr h="162003">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539860983"/>
                  </a:ext>
                </a:extLst>
              </a:tr>
              <a:tr h="168752">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3882284692"/>
                  </a:ext>
                </a:extLst>
              </a:tr>
              <a:tr h="168752">
                <a:tc>
                  <a:txBody>
                    <a:bodyPr/>
                    <a:lstStyle/>
                    <a:p>
                      <a:pPr algn="l" fontAlgn="b"/>
                      <a:r>
                        <a:rPr lang="en-US" sz="900" b="1" i="0" u="none" strike="noStrike">
                          <a:effectLst/>
                          <a:latin typeface="Arial" panose="020B0604020202020204" pitchFamily="34" charset="0"/>
                        </a:rPr>
                        <a:t>2020 Taxable</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618738600"/>
                  </a:ext>
                </a:extLst>
              </a:tr>
              <a:tr h="168752">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1212842073"/>
                  </a:ext>
                </a:extLst>
              </a:tr>
              <a:tr h="168752">
                <a:tc>
                  <a:txBody>
                    <a:bodyPr/>
                    <a:lstStyle/>
                    <a:p>
                      <a:pPr algn="l" fontAlgn="b"/>
                      <a:r>
                        <a:rPr lang="en-US" sz="800" b="1" i="0" u="none" strike="noStrike">
                          <a:effectLst/>
                          <a:latin typeface="Arial" panose="020B0604020202020204" pitchFamily="34" charset="0"/>
                        </a:rPr>
                        <a:t>Plus 2020 HEX</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2742719452"/>
                  </a:ext>
                </a:extLst>
              </a:tr>
              <a:tr h="168752">
                <a:tc>
                  <a:txBody>
                    <a:bodyPr/>
                    <a:lstStyle/>
                    <a:p>
                      <a:pPr algn="l" fontAlgn="b"/>
                      <a:endParaRPr lang="en-US" sz="7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2640050573"/>
                  </a:ext>
                </a:extLst>
              </a:tr>
              <a:tr h="161807">
                <a:tc>
                  <a:txBody>
                    <a:bodyPr/>
                    <a:lstStyle/>
                    <a:p>
                      <a:pPr algn="l" fontAlgn="b"/>
                      <a:r>
                        <a:rPr lang="en-US" sz="800" b="1" i="0" u="none" strike="noStrike">
                          <a:effectLst/>
                          <a:latin typeface="Arial" panose="020B0604020202020204" pitchFamily="34" charset="0"/>
                        </a:rPr>
                        <a:t>Total FCV</a:t>
                      </a:r>
                    </a:p>
                  </a:txBody>
                  <a:tcPr marL="52063"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592035125"/>
                  </a:ext>
                </a:extLst>
              </a:tr>
              <a:tr h="168752">
                <a:tc>
                  <a:txBody>
                    <a:bodyPr/>
                    <a:lstStyle/>
                    <a:p>
                      <a:pPr algn="l" fontAlgn="b"/>
                      <a:endParaRPr lang="en-US" sz="800" b="1" i="0" u="none" strike="noStrike">
                        <a:effectLst/>
                        <a:latin typeface="Arial" panose="020B0604020202020204" pitchFamily="34" charset="0"/>
                      </a:endParaRPr>
                    </a:p>
                  </a:txBody>
                  <a:tcPr marL="52063"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3292415893"/>
                  </a:ext>
                </a:extLst>
              </a:tr>
              <a:tr h="168752">
                <a:tc>
                  <a:txBody>
                    <a:bodyPr/>
                    <a:lstStyle/>
                    <a:p>
                      <a:pPr algn="l" fontAlgn="b"/>
                      <a:r>
                        <a:rPr lang="en-US" sz="800" b="1" i="0" u="none" strike="noStrike">
                          <a:effectLst/>
                          <a:latin typeface="Arial" panose="020B0604020202020204" pitchFamily="34" charset="0"/>
                        </a:rPr>
                        <a:t>Less 2021 Deletions</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3578562085"/>
                  </a:ext>
                </a:extLst>
              </a:tr>
              <a:tr h="168752">
                <a:tc>
                  <a:txBody>
                    <a:bodyPr/>
                    <a:lstStyle/>
                    <a:p>
                      <a:pPr algn="l" fontAlgn="b"/>
                      <a:endParaRPr lang="en-US" sz="7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961878552"/>
                  </a:ext>
                </a:extLst>
              </a:tr>
              <a:tr h="168752">
                <a:tc>
                  <a:txBody>
                    <a:bodyPr/>
                    <a:lstStyle/>
                    <a:p>
                      <a:pPr algn="l" fontAlgn="b"/>
                      <a:r>
                        <a:rPr lang="en-US" sz="900" b="1" i="0" u="none" strike="noStrike">
                          <a:effectLst/>
                          <a:latin typeface="Arial" panose="020B0604020202020204" pitchFamily="34" charset="0"/>
                        </a:rPr>
                        <a:t>2020 Net Assessment</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2499279044"/>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1242631168"/>
                  </a:ext>
                </a:extLst>
              </a:tr>
              <a:tr h="168752">
                <a:tc>
                  <a:txBody>
                    <a:bodyPr/>
                    <a:lstStyle/>
                    <a:p>
                      <a:pPr algn="l" fontAlgn="b"/>
                      <a:r>
                        <a:rPr lang="en-US" sz="900" b="1" i="0" u="none" strike="noStrike">
                          <a:effectLst/>
                          <a:latin typeface="Arial" panose="020B0604020202020204" pitchFamily="34" charset="0"/>
                        </a:rPr>
                        <a:t>2020 Ratio</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324714532"/>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721191927"/>
                  </a:ext>
                </a:extLst>
              </a:tr>
              <a:tr h="168752">
                <a:tc>
                  <a:txBody>
                    <a:bodyPr/>
                    <a:lstStyle/>
                    <a:p>
                      <a:pPr algn="l" fontAlgn="b"/>
                      <a:r>
                        <a:rPr lang="en-US" sz="900" b="1" i="0" u="none" strike="noStrike">
                          <a:effectLst/>
                          <a:latin typeface="Arial" panose="020B0604020202020204" pitchFamily="34" charset="0"/>
                        </a:rPr>
                        <a:t>Full Value</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1" i="0" u="none" strike="noStrike">
                          <a:effectLst/>
                          <a:latin typeface="Arial" panose="020B0604020202020204" pitchFamily="34" charset="0"/>
                        </a:rPr>
                        <a:t> 0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734208538"/>
                  </a:ext>
                </a:extLst>
              </a:tr>
              <a:tr h="162003">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4111129591"/>
                  </a:ext>
                </a:extLst>
              </a:tr>
              <a:tr h="162003">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4227747528"/>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854050947"/>
                  </a:ext>
                </a:extLst>
              </a:tr>
              <a:tr h="168752">
                <a:tc>
                  <a:txBody>
                    <a:bodyPr/>
                    <a:lstStyle/>
                    <a:p>
                      <a:pPr algn="l" fontAlgn="b"/>
                      <a:r>
                        <a:rPr lang="en-US" sz="900" b="1" i="0" u="none" strike="noStrike">
                          <a:effectLst/>
                          <a:latin typeface="Arial" panose="020B0604020202020204" pitchFamily="34" charset="0"/>
                        </a:rPr>
                        <a:t>2021 Taxable</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821059309"/>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3302032331"/>
                  </a:ext>
                </a:extLst>
              </a:tr>
              <a:tr h="168752">
                <a:tc>
                  <a:txBody>
                    <a:bodyPr/>
                    <a:lstStyle/>
                    <a:p>
                      <a:pPr algn="l" fontAlgn="b"/>
                      <a:r>
                        <a:rPr lang="en-US" sz="800" b="1" i="0" u="none" strike="noStrike">
                          <a:effectLst/>
                          <a:latin typeface="Arial" panose="020B0604020202020204" pitchFamily="34" charset="0"/>
                        </a:rPr>
                        <a:t>Plus 2021 HEX</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804985341"/>
                  </a:ext>
                </a:extLst>
              </a:tr>
              <a:tr h="168752">
                <a:tc>
                  <a:txBody>
                    <a:bodyPr/>
                    <a:lstStyle/>
                    <a:p>
                      <a:pPr algn="l" fontAlgn="b"/>
                      <a:endParaRPr lang="en-US" sz="8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950090571"/>
                  </a:ext>
                </a:extLst>
              </a:tr>
              <a:tr h="168752">
                <a:tc>
                  <a:txBody>
                    <a:bodyPr/>
                    <a:lstStyle/>
                    <a:p>
                      <a:pPr algn="l" fontAlgn="b"/>
                      <a:r>
                        <a:rPr lang="en-US" sz="800" b="1" i="0" u="none" strike="noStrike">
                          <a:effectLst/>
                          <a:latin typeface="Arial" panose="020B0604020202020204" pitchFamily="34" charset="0"/>
                        </a:rPr>
                        <a:t>   Total FCV</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2796721572"/>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978395074"/>
                  </a:ext>
                </a:extLst>
              </a:tr>
              <a:tr h="168752">
                <a:tc>
                  <a:txBody>
                    <a:bodyPr/>
                    <a:lstStyle/>
                    <a:p>
                      <a:pPr algn="l" fontAlgn="b"/>
                      <a:r>
                        <a:rPr lang="en-US" sz="800" b="1" i="0" u="none" strike="noStrike">
                          <a:effectLst/>
                          <a:latin typeface="Arial" panose="020B0604020202020204" pitchFamily="34" charset="0"/>
                        </a:rPr>
                        <a:t>Less 2021 Additions</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3908721342"/>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4040595527"/>
                  </a:ext>
                </a:extLst>
              </a:tr>
              <a:tr h="168752">
                <a:tc>
                  <a:txBody>
                    <a:bodyPr/>
                    <a:lstStyle/>
                    <a:p>
                      <a:pPr algn="l" fontAlgn="b"/>
                      <a:r>
                        <a:rPr lang="en-US" sz="900" b="1" i="0" u="none" strike="noStrike">
                          <a:effectLst/>
                          <a:latin typeface="Arial" panose="020B0604020202020204" pitchFamily="34" charset="0"/>
                        </a:rPr>
                        <a:t>2021 Net Assessment</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2226294512"/>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1633521427"/>
                  </a:ext>
                </a:extLst>
              </a:tr>
              <a:tr h="168752">
                <a:tc>
                  <a:txBody>
                    <a:bodyPr/>
                    <a:lstStyle/>
                    <a:p>
                      <a:pPr algn="l" fontAlgn="b"/>
                      <a:r>
                        <a:rPr lang="en-US" sz="900" b="1" i="0" u="none" strike="noStrike">
                          <a:effectLst/>
                          <a:latin typeface="Arial" panose="020B0604020202020204" pitchFamily="34" charset="0"/>
                        </a:rPr>
                        <a:t>Assessment Measurement</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#DIV/0!</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4016737979"/>
                  </a:ext>
                </a:extLst>
              </a:tr>
              <a:tr h="162003">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4017672057"/>
                  </a:ext>
                </a:extLst>
              </a:tr>
              <a:tr h="116560">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dirty="0">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448249989"/>
                  </a:ext>
                </a:extLst>
              </a:tr>
            </a:tbl>
          </a:graphicData>
        </a:graphic>
      </p:graphicFrame>
    </p:spTree>
    <p:extLst>
      <p:ext uri="{BB962C8B-B14F-4D97-AF65-F5344CB8AC3E}">
        <p14:creationId xmlns:p14="http://schemas.microsoft.com/office/powerpoint/2010/main" val="216711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a:xfrm>
            <a:off x="-31316" y="124121"/>
            <a:ext cx="12207363" cy="627247"/>
          </a:xfrm>
        </p:spPr>
        <p:txBody>
          <a:bodyPr>
            <a:normAutofit fontScale="90000"/>
          </a:bodyPr>
          <a:lstStyle/>
          <a:p>
            <a:pPr algn="ctr"/>
            <a:r>
              <a:rPr lang="en-US" b="1" dirty="0">
                <a:latin typeface="Copperplate Gothic Bold" panose="020E0705020206020404" pitchFamily="34" charset="0"/>
              </a:rPr>
              <a:t>Recap Checklist</a:t>
            </a:r>
            <a:endParaRPr lang="en-US" dirty="0">
              <a:latin typeface="Copperplate Gothic Bold" panose="020E0705020206020404" pitchFamily="34" charset="0"/>
            </a:endParaRPr>
          </a:p>
        </p:txBody>
      </p:sp>
      <p:pic>
        <p:nvPicPr>
          <p:cNvPr id="13" name="Picture 12"/>
          <p:cNvPicPr>
            <a:picLocks noChangeAspect="1"/>
          </p:cNvPicPr>
          <p:nvPr/>
        </p:nvPicPr>
        <p:blipFill rotWithShape="1">
          <a:blip r:embed="rId5"/>
          <a:srcRect t="12858" r="1912" b="10237"/>
          <a:stretch/>
        </p:blipFill>
        <p:spPr>
          <a:xfrm>
            <a:off x="2884965" y="657290"/>
            <a:ext cx="6374800" cy="6115647"/>
          </a:xfrm>
          <a:prstGeom prst="rect">
            <a:avLst/>
          </a:prstGeom>
        </p:spPr>
      </p:pic>
      <p:sp>
        <p:nvSpPr>
          <p:cNvPr id="5" name="Right Arrow 4"/>
          <p:cNvSpPr/>
          <p:nvPr/>
        </p:nvSpPr>
        <p:spPr>
          <a:xfrm rot="10291599">
            <a:off x="7563129" y="6368042"/>
            <a:ext cx="1743740" cy="31188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44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a:xfrm>
            <a:off x="1660447" y="365125"/>
            <a:ext cx="10515600" cy="1325563"/>
          </a:xfrm>
        </p:spPr>
        <p:txBody>
          <a:bodyPr>
            <a:normAutofit/>
          </a:bodyPr>
          <a:lstStyle/>
          <a:p>
            <a:r>
              <a:rPr lang="en-US" b="1" dirty="0">
                <a:latin typeface="Copperplate Gothic Bold" panose="020E0705020206020404" pitchFamily="34" charset="0"/>
              </a:rPr>
              <a:t>New Email Address for Recaps</a:t>
            </a:r>
            <a:br>
              <a:rPr lang="en-US" dirty="0">
                <a:latin typeface="Copperplate Gothic Bold" panose="020E0705020206020404" pitchFamily="34" charset="0"/>
              </a:rPr>
            </a:br>
            <a:endParaRPr lang="en-US" dirty="0"/>
          </a:p>
        </p:txBody>
      </p:sp>
      <p:sp>
        <p:nvSpPr>
          <p:cNvPr id="11" name="TextBox 10"/>
          <p:cNvSpPr txBox="1"/>
          <p:nvPr/>
        </p:nvSpPr>
        <p:spPr>
          <a:xfrm>
            <a:off x="2962939" y="2849524"/>
            <a:ext cx="6351181" cy="1015663"/>
          </a:xfrm>
          <a:prstGeom prst="rect">
            <a:avLst/>
          </a:prstGeom>
          <a:noFill/>
        </p:spPr>
        <p:txBody>
          <a:bodyPr wrap="square" rtlCol="0">
            <a:spAutoFit/>
          </a:bodyPr>
          <a:lstStyle/>
          <a:p>
            <a:r>
              <a:rPr lang="en-US" sz="6000" u="sng" dirty="0">
                <a:solidFill>
                  <a:srgbClr val="3967B1"/>
                </a:solidFill>
              </a:rPr>
              <a:t>OPVRecaps@ky.gov</a:t>
            </a:r>
          </a:p>
        </p:txBody>
      </p:sp>
    </p:spTree>
    <p:extLst>
      <p:ext uri="{BB962C8B-B14F-4D97-AF65-F5344CB8AC3E}">
        <p14:creationId xmlns:p14="http://schemas.microsoft.com/office/powerpoint/2010/main" val="95966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46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70" y="365125"/>
            <a:ext cx="9282630" cy="1325563"/>
          </a:xfrm>
        </p:spPr>
        <p:txBody>
          <a:bodyPr/>
          <a:lstStyle/>
          <a:p>
            <a:r>
              <a:rPr lang="en-US" dirty="0">
                <a:solidFill>
                  <a:srgbClr val="222E68"/>
                </a:solidFill>
                <a:latin typeface="Franklin Gothic Medium" panose="020B0603020102020204" pitchFamily="34" charset="0"/>
              </a:rPr>
              <a:t>CONTACT INFORMATION</a:t>
            </a:r>
          </a:p>
        </p:txBody>
      </p:sp>
      <p:sp>
        <p:nvSpPr>
          <p:cNvPr id="10" name="Content Placeholder 9"/>
          <p:cNvSpPr>
            <a:spLocks noGrp="1"/>
          </p:cNvSpPr>
          <p:nvPr>
            <p:ph idx="1"/>
          </p:nvPr>
        </p:nvSpPr>
        <p:spPr>
          <a:xfrm>
            <a:off x="2071170" y="1825624"/>
            <a:ext cx="9282629" cy="4793539"/>
          </a:xfrm>
        </p:spPr>
        <p:txBody>
          <a:bodyPr>
            <a:normAutofit/>
          </a:bodyPr>
          <a:lstStyle/>
          <a:p>
            <a:pPr marL="0" indent="0">
              <a:lnSpc>
                <a:spcPct val="100000"/>
              </a:lnSpc>
              <a:spcBef>
                <a:spcPts val="0"/>
              </a:spcBef>
              <a:buNone/>
            </a:pPr>
            <a:r>
              <a:rPr lang="en-US" dirty="0">
                <a:latin typeface="Franklin Gothic Medium" panose="020B0603020102020204" pitchFamily="34" charset="0"/>
              </a:rPr>
              <a:t>For more information go to the </a:t>
            </a:r>
          </a:p>
          <a:p>
            <a:pPr marL="0" indent="0">
              <a:lnSpc>
                <a:spcPct val="100000"/>
              </a:lnSpc>
              <a:spcBef>
                <a:spcPts val="0"/>
              </a:spcBef>
              <a:buNone/>
            </a:pPr>
            <a:r>
              <a:rPr lang="en-US" dirty="0">
                <a:latin typeface="Franklin Gothic Medium" panose="020B0603020102020204" pitchFamily="34" charset="0"/>
              </a:rPr>
              <a:t>Kentucky Department of Revenue website: </a:t>
            </a:r>
            <a:r>
              <a:rPr lang="en-US" dirty="0">
                <a:latin typeface="Franklin Gothic Medium" panose="020B0603020102020204" pitchFamily="34" charset="0"/>
                <a:hlinkClick r:id="rId2"/>
              </a:rPr>
              <a:t>http://www.revenue.ky.gov</a:t>
            </a:r>
            <a:endParaRPr lang="en-US" dirty="0">
              <a:latin typeface="Franklin Gothic Medium" panose="020B0603020102020204" pitchFamily="34" charset="0"/>
            </a:endParaRPr>
          </a:p>
          <a:p>
            <a:pPr marL="0" indent="0">
              <a:lnSpc>
                <a:spcPct val="100000"/>
              </a:lnSpc>
              <a:spcBef>
                <a:spcPts val="0"/>
              </a:spcBef>
              <a:buNone/>
            </a:pPr>
            <a:endParaRPr lang="en-US" dirty="0">
              <a:latin typeface="Franklin Gothic Medium" panose="020B0603020102020204" pitchFamily="34" charset="0"/>
            </a:endParaRPr>
          </a:p>
          <a:p>
            <a:pPr marL="0" indent="0">
              <a:lnSpc>
                <a:spcPct val="100000"/>
              </a:lnSpc>
              <a:spcBef>
                <a:spcPts val="0"/>
              </a:spcBef>
              <a:buNone/>
            </a:pPr>
            <a:endParaRPr lang="en-US" dirty="0">
              <a:latin typeface="Franklin Gothic Medium" panose="020B0603020102020204" pitchFamily="34" charset="0"/>
            </a:endParaRPr>
          </a:p>
          <a:p>
            <a:pPr marL="0" indent="0" algn="ctr">
              <a:lnSpc>
                <a:spcPct val="100000"/>
              </a:lnSpc>
              <a:spcBef>
                <a:spcPts val="0"/>
              </a:spcBef>
              <a:buNone/>
            </a:pPr>
            <a:r>
              <a:rPr lang="en-US" b="1" u="sng" dirty="0">
                <a:latin typeface="Franklin Gothic Medium" panose="020B0603020102020204" pitchFamily="34" charset="0"/>
              </a:rPr>
              <a:t>or Contact:</a:t>
            </a:r>
          </a:p>
          <a:p>
            <a:pPr marL="0" indent="0" algn="ctr">
              <a:lnSpc>
                <a:spcPct val="100000"/>
              </a:lnSpc>
              <a:spcBef>
                <a:spcPts val="0"/>
              </a:spcBef>
              <a:buNone/>
            </a:pPr>
            <a:r>
              <a:rPr lang="en-US" dirty="0">
                <a:latin typeface="Franklin Gothic Medium" panose="020B0603020102020204" pitchFamily="34" charset="0"/>
              </a:rPr>
              <a:t>Tom Crawford at 502-564-7179</a:t>
            </a:r>
          </a:p>
          <a:p>
            <a:pPr marL="0" indent="0" algn="ctr">
              <a:lnSpc>
                <a:spcPct val="100000"/>
              </a:lnSpc>
              <a:spcBef>
                <a:spcPts val="0"/>
              </a:spcBef>
              <a:buNone/>
            </a:pPr>
            <a:r>
              <a:rPr lang="en-US" dirty="0">
                <a:latin typeface="Franklin Gothic Medium" panose="020B0603020102020204" pitchFamily="34" charset="0"/>
              </a:rPr>
              <a:t>Melissa Klink at 502-564-7191</a:t>
            </a:r>
          </a:p>
          <a:p>
            <a:pPr marL="0" indent="0" algn="ctr">
              <a:lnSpc>
                <a:spcPct val="100000"/>
              </a:lnSpc>
              <a:spcBef>
                <a:spcPts val="0"/>
              </a:spcBef>
              <a:buNone/>
            </a:pPr>
            <a:r>
              <a:rPr lang="en-US" dirty="0">
                <a:latin typeface="Franklin Gothic Medium" panose="020B0603020102020204" pitchFamily="34" charset="0"/>
              </a:rPr>
              <a:t>Kim Holt at 502-564-7198</a:t>
            </a:r>
          </a:p>
          <a:p>
            <a:pPr marL="0" indent="0" algn="ctr">
              <a:lnSpc>
                <a:spcPct val="100000"/>
              </a:lnSpc>
              <a:spcBef>
                <a:spcPts val="0"/>
              </a:spcBef>
              <a:buNone/>
            </a:pPr>
            <a:r>
              <a:rPr lang="en-US" dirty="0">
                <a:latin typeface="Franklin Gothic Medium" panose="020B0603020102020204" pitchFamily="34" charset="0"/>
              </a:rPr>
              <a:t>Leslie Mayes at 502-564-1258</a:t>
            </a:r>
          </a:p>
          <a:p>
            <a:pPr marL="0" indent="0">
              <a:buNone/>
            </a:pPr>
            <a:endParaRPr lang="en-US" dirty="0">
              <a:latin typeface="Franklin Gothic Medium" panose="020B06030201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679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62549" y="177208"/>
            <a:ext cx="9540260" cy="1105574"/>
          </a:xfrm>
        </p:spPr>
        <p:txBody>
          <a:bodyPr>
            <a:normAutofit fontScale="90000"/>
          </a:bodyPr>
          <a:lstStyle/>
          <a:p>
            <a:pPr>
              <a:lnSpc>
                <a:spcPct val="100000"/>
              </a:lnSpc>
              <a:spcBef>
                <a:spcPts val="0"/>
              </a:spcBef>
            </a:pPr>
            <a:r>
              <a:rPr lang="en-US" dirty="0">
                <a:solidFill>
                  <a:srgbClr val="3967B1"/>
                </a:solidFill>
                <a:latin typeface="Franklin Gothic Demi" panose="020B0703020102020204" pitchFamily="34" charset="0"/>
              </a:rPr>
              <a:t>Ratio Study Options, Recap Tips, LOA Calculations &amp; 2022 Recap Submission</a:t>
            </a:r>
          </a:p>
        </p:txBody>
      </p:sp>
      <p:sp>
        <p:nvSpPr>
          <p:cNvPr id="10" name="Content Placeholder 9"/>
          <p:cNvSpPr>
            <a:spLocks noGrp="1"/>
          </p:cNvSpPr>
          <p:nvPr>
            <p:ph idx="1"/>
          </p:nvPr>
        </p:nvSpPr>
        <p:spPr>
          <a:xfrm>
            <a:off x="2071170" y="1475360"/>
            <a:ext cx="9540260" cy="1334365"/>
          </a:xfrm>
        </p:spPr>
        <p:txBody>
          <a:bodyPr/>
          <a:lstStyle/>
          <a:p>
            <a:pPr marL="0" indent="0" algn="ctr">
              <a:spcAft>
                <a:spcPts val="400"/>
              </a:spcAft>
              <a:buNone/>
            </a:pPr>
            <a:r>
              <a:rPr lang="en-US" dirty="0">
                <a:solidFill>
                  <a:srgbClr val="222E68"/>
                </a:solidFill>
                <a:latin typeface="Franklin Gothic Medium" panose="020B0603020102020204" pitchFamily="34" charset="0"/>
              </a:rPr>
              <a:t>Tom Crawford</a:t>
            </a:r>
          </a:p>
          <a:p>
            <a:pPr marL="0" indent="0" algn="ctr">
              <a:lnSpc>
                <a:spcPts val="2600"/>
              </a:lnSpc>
              <a:spcBef>
                <a:spcPts val="0"/>
              </a:spcBef>
              <a:buNone/>
              <a:tabLst>
                <a:tab pos="517525" algn="l"/>
              </a:tabLst>
            </a:pPr>
            <a:r>
              <a:rPr lang="en-US" sz="2000" dirty="0">
                <a:solidFill>
                  <a:srgbClr val="222E68"/>
                </a:solidFill>
                <a:latin typeface="Franklin Gothic Medium" panose="020B0603020102020204" pitchFamily="34" charset="0"/>
                <a:sym typeface="Wingdings" panose="05000000000000000000" pitchFamily="2" charset="2"/>
              </a:rPr>
              <a:t>	Tom.Crawford@ky.gov</a:t>
            </a:r>
            <a:endParaRPr lang="en-US" sz="2000" dirty="0">
              <a:solidFill>
                <a:srgbClr val="222E68"/>
              </a:solidFill>
              <a:latin typeface="Franklin Gothic Medium" panose="020B0603020102020204" pitchFamily="34" charset="0"/>
            </a:endParaRPr>
          </a:p>
          <a:p>
            <a:pPr marL="0" indent="0" algn="ctr">
              <a:lnSpc>
                <a:spcPts val="2600"/>
              </a:lnSpc>
              <a:spcBef>
                <a:spcPts val="0"/>
              </a:spcBef>
              <a:buNone/>
              <a:tabLst>
                <a:tab pos="517525" algn="l"/>
              </a:tabLst>
            </a:pPr>
            <a:r>
              <a:rPr lang="en-US" sz="2000" dirty="0">
                <a:solidFill>
                  <a:srgbClr val="222E68"/>
                </a:solidFill>
                <a:latin typeface="Franklin Gothic Medium" panose="020B0603020102020204" pitchFamily="34" charset="0"/>
                <a:sym typeface="Wingdings" panose="05000000000000000000" pitchFamily="2" charset="2"/>
              </a:rPr>
              <a:t>	(502) 564-7179</a:t>
            </a:r>
            <a:endParaRPr lang="en-US" sz="2000" dirty="0">
              <a:solidFill>
                <a:srgbClr val="222E68"/>
              </a:solidFill>
              <a:latin typeface="Franklin Gothic Medium" panose="020B06030201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71169" y="3067588"/>
            <a:ext cx="9540260" cy="1487587"/>
          </a:xfrm>
          <a:prstGeom prst="rect">
            <a:avLst/>
          </a:prstGeom>
          <a:solidFill>
            <a:srgbClr val="DBE6FD">
              <a:alpha val="45882"/>
            </a:srgbClr>
          </a:solidFill>
        </p:spPr>
        <p:txBody>
          <a:bodyPr wrap="square" rtlCol="0">
            <a:spAutoFit/>
          </a:bodyPr>
          <a:lstStyle/>
          <a:p>
            <a:pPr>
              <a:spcAft>
                <a:spcPts val="800"/>
              </a:spcAft>
            </a:pPr>
            <a:r>
              <a:rPr lang="en-US" sz="1400" dirty="0">
                <a:latin typeface="Franklin Gothic Book" panose="020B0503020102020204" pitchFamily="34" charset="0"/>
              </a:rPr>
              <a:t>The information in this presentation is for educational and informational purposes only and does not constitute legal advice. Information is presented as an overall review that is subject to law changes and may not apply to all states. For accurate information on issues related to [</a:t>
            </a:r>
            <a:r>
              <a:rPr lang="en-US" sz="1400" u="sng" dirty="0">
                <a:latin typeface="Franklin Gothic Book" panose="020B0503020102020204" pitchFamily="34" charset="0"/>
              </a:rPr>
              <a:t>topic covered by training materials</a:t>
            </a:r>
            <a:r>
              <a:rPr lang="en-US" sz="1400" dirty="0">
                <a:latin typeface="Franklin Gothic Book" panose="020B0503020102020204" pitchFamily="34" charset="0"/>
              </a:rPr>
              <a:t>], please reference [</a:t>
            </a:r>
            <a:r>
              <a:rPr lang="en-US" sz="1400" u="sng" dirty="0">
                <a:latin typeface="Franklin Gothic Book" panose="020B0503020102020204" pitchFamily="34" charset="0"/>
              </a:rPr>
              <a:t>list sources of laws, regulations, </a:t>
            </a:r>
            <a:r>
              <a:rPr lang="en-US" sz="1400" u="sng" dirty="0" err="1">
                <a:latin typeface="Franklin Gothic Book" panose="020B0503020102020204" pitchFamily="34" charset="0"/>
              </a:rPr>
              <a:t>etc</a:t>
            </a:r>
            <a:r>
              <a:rPr lang="en-US" sz="1400" dirty="0">
                <a:latin typeface="Franklin Gothic Book" panose="020B0503020102020204" pitchFamily="34" charset="0"/>
              </a:rPr>
              <a:t>].</a:t>
            </a:r>
          </a:p>
          <a:p>
            <a:r>
              <a:rPr lang="en-US" sz="1400" dirty="0">
                <a:latin typeface="Franklin Gothic Book" panose="020B0503020102020204" pitchFamily="34" charset="0"/>
              </a:rPr>
              <a:t>Information in this presentation is believed to be accurate as of the date of publication. In the event that any information in this presentation is later determined to be in error, this presentation cannot be used by taxpayers in supporting a specific position or issue before the Department of Revenue, as it does not have the statutory or regulatory authority.</a:t>
            </a:r>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  (502) 564-4581</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6353" y="5222266"/>
            <a:ext cx="4169892" cy="914400"/>
            <a:chOff x="4766776" y="6262420"/>
            <a:chExt cx="2414265" cy="5270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691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opperplate Gothic Bold" panose="020E0705020206020404" pitchFamily="34" charset="0"/>
              </a:rPr>
              <a:t>ASSESSMENT / SALE RATIO OPTIONS FOR 2022</a:t>
            </a:r>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28509" y="1272717"/>
            <a:ext cx="11997924" cy="5064656"/>
          </a:xfrm>
          <a:prstGeom prst="rect">
            <a:avLst/>
          </a:prstGeom>
        </p:spPr>
        <p:txBody>
          <a:bodyPr wrap="square">
            <a:spAutoFit/>
          </a:bodyPr>
          <a:lstStyle/>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Typically, the starting point for the 2022 assessment year is the ratio based upon the 2020 sales that has been adjusted for the reassessment work completed in 2021.</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Due to the extraordinarily strong real estate market that currently exists, additional ratio options will be calculated this year.</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r>
              <a:rPr lang="en-US" dirty="0">
                <a:latin typeface="Book Antiqua" panose="02040602050305030304" pitchFamily="18" charset="0"/>
                <a:ea typeface="Calibri" panose="020F0502020204030204" pitchFamily="34" charset="0"/>
                <a:cs typeface="Times New Roman" panose="02020603050405020304" pitchFamily="18" charset="0"/>
              </a:rPr>
              <a:t>A two year average – using the 2019 and 2020 ratios;</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r>
              <a:rPr lang="en-US" dirty="0">
                <a:latin typeface="Book Antiqua" panose="02040602050305030304" pitchFamily="18" charset="0"/>
                <a:ea typeface="Calibri" panose="020F0502020204030204" pitchFamily="34" charset="0"/>
                <a:cs typeface="Times New Roman" panose="02020603050405020304" pitchFamily="18" charset="0"/>
              </a:rPr>
              <a:t>A three year average – using he 2018, 2019 and 2020 ratios; and</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r>
              <a:rPr lang="en-US" dirty="0">
                <a:latin typeface="Book Antiqua" panose="02040602050305030304" pitchFamily="18" charset="0"/>
                <a:ea typeface="Calibri" panose="020F0502020204030204" pitchFamily="34" charset="0"/>
                <a:cs typeface="Times New Roman" panose="02020603050405020304" pitchFamily="18" charset="0"/>
              </a:rPr>
              <a:t>A four year average – using the 2017, 2018, 2019 and 2020 ratios</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 </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The highest ratio of the four options will be selected as the starting point for the 2022 assessment year. </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 </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Using the ratio results from any of these options, the level of assessment requirements for the 2022 assessment year will be 95%.</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 </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PVAs will also continue to have the option of using a ratio based upon the last six months of sales from 2021.  If the ratio based on sales from this timeframe is used, then the level of assessment requirement will be 90% since those sales go right up to the January 1, 2022 assessment date.</a:t>
            </a:r>
            <a:endParaRPr lang="en-US" sz="14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420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opperplate Gothic Bold" panose="020E0705020206020404" pitchFamily="34" charset="0"/>
              </a:rPr>
              <a:t>ASSESSMENT / SALE RATIO OPTIONS FOR 2022</a:t>
            </a:r>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4322" b="45310"/>
          <a:stretch/>
        </p:blipFill>
        <p:spPr>
          <a:xfrm>
            <a:off x="2172051" y="1821711"/>
            <a:ext cx="7137092" cy="3728484"/>
          </a:xfrm>
          <a:prstGeom prst="rect">
            <a:avLst/>
          </a:prstGeom>
        </p:spPr>
      </p:pic>
    </p:spTree>
    <p:extLst>
      <p:ext uri="{BB962C8B-B14F-4D97-AF65-F5344CB8AC3E}">
        <p14:creationId xmlns:p14="http://schemas.microsoft.com/office/powerpoint/2010/main" val="217562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opperplate Gothic Bold" panose="020E0705020206020404" pitchFamily="34" charset="0"/>
              </a:rPr>
              <a:t>ASSESSMENT / SALE RATIO OPTIONS FOR 2022</a:t>
            </a:r>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4"/>
          <a:stretch>
            <a:fillRect/>
          </a:stretch>
        </p:blipFill>
        <p:spPr>
          <a:xfrm>
            <a:off x="747938" y="3590318"/>
            <a:ext cx="10696123" cy="380153"/>
          </a:xfrm>
          <a:prstGeom prst="rect">
            <a:avLst/>
          </a:prstGeom>
        </p:spPr>
      </p:pic>
      <p:pic>
        <p:nvPicPr>
          <p:cNvPr id="16" name="Picture 15"/>
          <p:cNvPicPr>
            <a:picLocks noChangeAspect="1"/>
          </p:cNvPicPr>
          <p:nvPr/>
        </p:nvPicPr>
        <p:blipFill>
          <a:blip r:embed="rId5"/>
          <a:stretch>
            <a:fillRect/>
          </a:stretch>
        </p:blipFill>
        <p:spPr>
          <a:xfrm>
            <a:off x="750470" y="2905312"/>
            <a:ext cx="10696117" cy="725746"/>
          </a:xfrm>
          <a:prstGeom prst="rect">
            <a:avLst/>
          </a:prstGeom>
        </p:spPr>
      </p:pic>
    </p:spTree>
    <p:extLst>
      <p:ext uri="{BB962C8B-B14F-4D97-AF65-F5344CB8AC3E}">
        <p14:creationId xmlns:p14="http://schemas.microsoft.com/office/powerpoint/2010/main" val="198140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Calculation of ratios</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82773" y="1519865"/>
            <a:ext cx="11654555" cy="4524315"/>
          </a:xfrm>
          <a:prstGeom prst="rect">
            <a:avLst/>
          </a:prstGeom>
        </p:spPr>
        <p:txBody>
          <a:bodyPr wrap="square">
            <a:spAutoFit/>
          </a:bodyPr>
          <a:lstStyle/>
          <a:p>
            <a:pPr marL="800100" lvl="1" indent="-342900">
              <a:buBlip>
                <a:blip r:embed="rId4"/>
              </a:buBlip>
            </a:pPr>
            <a:r>
              <a:rPr lang="en-US" altLang="en-US" sz="2400" dirty="0">
                <a:latin typeface="Book Antiqua" panose="02040602050305030304" pitchFamily="18" charset="0"/>
              </a:rPr>
              <a:t>A separate ratio is calculated for each class of property within the county</a:t>
            </a:r>
          </a:p>
          <a:p>
            <a:pPr lvl="1"/>
            <a:endParaRPr lang="en-US" altLang="en-US" sz="2400" dirty="0">
              <a:latin typeface="Book Antiqua" panose="02040602050305030304" pitchFamily="18" charset="0"/>
            </a:endParaRPr>
          </a:p>
          <a:p>
            <a:pPr marL="800100" lvl="1" indent="-342900">
              <a:buBlip>
                <a:blip r:embed="rId4"/>
              </a:buBlip>
            </a:pPr>
            <a:r>
              <a:rPr lang="en-US" altLang="en-US" sz="2400" dirty="0">
                <a:latin typeface="Book Antiqua" panose="02040602050305030304" pitchFamily="18" charset="0"/>
              </a:rPr>
              <a:t>DOR uses an in-house statistical software program to calculate the individual ratio of assessment to sale price for each sale</a:t>
            </a:r>
          </a:p>
          <a:p>
            <a:pPr marL="800100" lvl="1" indent="-342900">
              <a:buBlip>
                <a:blip r:embed="rId4"/>
              </a:buBlip>
            </a:pPr>
            <a:endParaRPr lang="en-US" altLang="en-US" sz="2400" dirty="0">
              <a:latin typeface="Book Antiqua" panose="02040602050305030304" pitchFamily="18" charset="0"/>
            </a:endParaRPr>
          </a:p>
          <a:p>
            <a:pPr marL="800100" lvl="1" indent="-342900">
              <a:buBlip>
                <a:blip r:embed="rId4"/>
              </a:buBlip>
            </a:pPr>
            <a:r>
              <a:rPr lang="en-US" altLang="en-US" sz="2400" dirty="0">
                <a:latin typeface="Book Antiqua" panose="02040602050305030304" pitchFamily="18" charset="0"/>
              </a:rPr>
              <a:t>Ratios are ranked from lowest to highest for each class of property and the median ratio is found</a:t>
            </a:r>
          </a:p>
          <a:p>
            <a:pPr marL="800100" lvl="1" indent="-342900">
              <a:buBlip>
                <a:blip r:embed="rId4"/>
              </a:buBlip>
            </a:pPr>
            <a:endParaRPr lang="en-US" altLang="en-US" sz="2400" dirty="0">
              <a:latin typeface="Book Antiqua" panose="02040602050305030304" pitchFamily="18" charset="0"/>
            </a:endParaRPr>
          </a:p>
          <a:p>
            <a:pPr marL="800100" lvl="1" indent="-342900">
              <a:buBlip>
                <a:blip r:embed="rId4"/>
              </a:buBlip>
            </a:pPr>
            <a:r>
              <a:rPr lang="en-US" altLang="en-US" sz="2400" dirty="0">
                <a:latin typeface="Book Antiqua" panose="02040602050305030304" pitchFamily="18" charset="0"/>
              </a:rPr>
              <a:t>The initial median ratio is provided to the PVA </a:t>
            </a:r>
          </a:p>
          <a:p>
            <a:pPr marL="800100" lvl="1" indent="-342900">
              <a:buBlip>
                <a:blip r:embed="rId4"/>
              </a:buBlip>
            </a:pPr>
            <a:endParaRPr lang="en-US" altLang="en-US" sz="2400" dirty="0">
              <a:latin typeface="Book Antiqua" panose="02040602050305030304" pitchFamily="18" charset="0"/>
            </a:endParaRPr>
          </a:p>
          <a:p>
            <a:pPr marL="800100" lvl="1" indent="-342900">
              <a:buBlip>
                <a:blip r:embed="rId4"/>
              </a:buBlip>
            </a:pPr>
            <a:r>
              <a:rPr lang="en-US" altLang="en-US" sz="2400" dirty="0">
                <a:latin typeface="Book Antiqua" panose="02040602050305030304" pitchFamily="18" charset="0"/>
              </a:rPr>
              <a:t>Upon certification you receive an assessment credit that is applied to your median ratio</a:t>
            </a:r>
          </a:p>
        </p:txBody>
      </p:sp>
    </p:spTree>
    <p:extLst>
      <p:ext uri="{BB962C8B-B14F-4D97-AF65-F5344CB8AC3E}">
        <p14:creationId xmlns:p14="http://schemas.microsoft.com/office/powerpoint/2010/main" val="643315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Calculation of ratios</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8480" y="1413663"/>
            <a:ext cx="11654555" cy="5170646"/>
          </a:xfrm>
          <a:prstGeom prst="rect">
            <a:avLst/>
          </a:prstGeom>
        </p:spPr>
        <p:txBody>
          <a:bodyPr wrap="square">
            <a:spAutoFit/>
          </a:bodyPr>
          <a:lstStyle/>
          <a:p>
            <a:pPr algn="ctr">
              <a:tabLst>
                <a:tab pos="2971800" algn="ctr"/>
                <a:tab pos="3657600" algn="l"/>
                <a:tab pos="5943600" algn="l"/>
              </a:tabLst>
              <a:defRPr/>
            </a:pPr>
            <a:r>
              <a:rPr lang="en-US" sz="2000" u="sng" dirty="0">
                <a:latin typeface="Book Antiqua" pitchFamily="18" charset="0"/>
                <a:ea typeface="Times New Roman" pitchFamily="18" charset="0"/>
              </a:rPr>
              <a:t>Basic Ratio Calculation</a:t>
            </a:r>
          </a:p>
          <a:p>
            <a:pPr algn="ctr">
              <a:tabLst>
                <a:tab pos="2971800" algn="ctr"/>
                <a:tab pos="3657600" algn="l"/>
                <a:tab pos="5943600" algn="l"/>
              </a:tabLst>
              <a:defRPr/>
            </a:pPr>
            <a:endParaRPr lang="en-US" sz="1400" u="sng" dirty="0">
              <a:latin typeface="Book Antiqua" pitchFamily="18" charset="0"/>
            </a:endParaRPr>
          </a:p>
          <a:p>
            <a:pPr algn="ctr">
              <a:tabLst>
                <a:tab pos="2971800" algn="ctr"/>
                <a:tab pos="3657600" algn="l"/>
                <a:tab pos="5943600" algn="l"/>
              </a:tabLst>
              <a:defRPr/>
            </a:pPr>
            <a:endParaRPr lang="en-US" sz="900" dirty="0">
              <a:latin typeface="Book Antiqua" pitchFamily="18" charset="0"/>
            </a:endParaRPr>
          </a:p>
          <a:p>
            <a:pPr algn="ctr">
              <a:tabLst>
                <a:tab pos="2971800" algn="ctr"/>
                <a:tab pos="3657600" algn="l"/>
                <a:tab pos="5943600" algn="l"/>
              </a:tabLst>
              <a:defRPr/>
            </a:pPr>
            <a:r>
              <a:rPr lang="en-US" u="sng" dirty="0">
                <a:latin typeface="Book Antiqua" pitchFamily="18" charset="0"/>
                <a:ea typeface="Times New Roman" pitchFamily="18" charset="0"/>
              </a:rPr>
              <a:t>Step 1</a:t>
            </a:r>
          </a:p>
          <a:p>
            <a:pPr algn="ctr">
              <a:tabLst>
                <a:tab pos="2971800" algn="ctr"/>
                <a:tab pos="3657600" algn="l"/>
                <a:tab pos="5943600" algn="l"/>
              </a:tabLst>
              <a:defRPr/>
            </a:pPr>
            <a:endParaRPr lang="en-US" u="sng" dirty="0">
              <a:latin typeface="Book Antiqua" pitchFamily="18" charset="0"/>
              <a:ea typeface="Times New Roman" pitchFamily="18" charset="0"/>
            </a:endParaRPr>
          </a:p>
          <a:p>
            <a:pPr algn="ctr">
              <a:tabLst>
                <a:tab pos="2971800" algn="ctr"/>
                <a:tab pos="3657600" algn="l"/>
                <a:tab pos="5943600" algn="l"/>
              </a:tabLst>
              <a:defRPr/>
            </a:pPr>
            <a:endParaRPr lang="en-US" u="sng" dirty="0">
              <a:latin typeface="Book Antiqua" pitchFamily="18" charset="0"/>
              <a:ea typeface="Times New Roman" pitchFamily="18" charset="0"/>
            </a:endParaRPr>
          </a:p>
          <a:p>
            <a:pPr algn="ctr">
              <a:tabLst>
                <a:tab pos="2971800" algn="ctr"/>
                <a:tab pos="3657600" algn="l"/>
                <a:tab pos="5943600" algn="l"/>
              </a:tabLst>
              <a:defRPr/>
            </a:pPr>
            <a:r>
              <a:rPr lang="en-US" dirty="0">
                <a:latin typeface="Book Antiqua" pitchFamily="18" charset="0"/>
                <a:ea typeface="Times New Roman" pitchFamily="18" charset="0"/>
              </a:rPr>
              <a:t>ASSESSED VALUE OF THE SAMPLE PROPERTY ....................................................................$90,000</a:t>
            </a:r>
          </a:p>
          <a:p>
            <a:pPr algn="ctr">
              <a:tabLst>
                <a:tab pos="2971800" algn="ctr"/>
                <a:tab pos="3657600" algn="l"/>
                <a:tab pos="5943600" algn="l"/>
              </a:tabLst>
              <a:defRPr/>
            </a:pPr>
            <a:endParaRPr lang="en-US" dirty="0">
              <a:latin typeface="Book Antiqua" pitchFamily="18" charset="0"/>
              <a:ea typeface="Times New Roman" pitchFamily="18" charset="0"/>
            </a:endParaRPr>
          </a:p>
          <a:p>
            <a:pPr algn="ctr">
              <a:tabLst>
                <a:tab pos="2971800" algn="ctr"/>
                <a:tab pos="3657600" algn="l"/>
                <a:tab pos="5943600" algn="l"/>
              </a:tabLst>
              <a:defRPr/>
            </a:pPr>
            <a:endParaRPr lang="en-US" dirty="0">
              <a:latin typeface="Book Antiqua" pitchFamily="18" charset="0"/>
              <a:ea typeface="Times New Roman" pitchFamily="18" charset="0"/>
            </a:endParaRPr>
          </a:p>
          <a:p>
            <a:pPr algn="ctr">
              <a:tabLst>
                <a:tab pos="2971800" algn="ctr"/>
                <a:tab pos="3657600" algn="l"/>
                <a:tab pos="5943600" algn="l"/>
              </a:tabLst>
              <a:defRPr/>
            </a:pPr>
            <a:r>
              <a:rPr lang="en-US" dirty="0">
                <a:latin typeface="Book Antiqua" pitchFamily="18" charset="0"/>
                <a:ea typeface="Times New Roman" pitchFamily="18" charset="0"/>
              </a:rPr>
              <a:t>SALE PRICE OF THE PROPERTY ...................................................................................$100,000    </a:t>
            </a:r>
          </a:p>
          <a:p>
            <a:pPr>
              <a:tabLst>
                <a:tab pos="2971800" algn="ctr"/>
                <a:tab pos="3657600" algn="l"/>
                <a:tab pos="5943600" algn="l"/>
              </a:tabLst>
              <a:defRPr/>
            </a:pPr>
            <a:endParaRPr lang="en-US" dirty="0">
              <a:latin typeface="Book Antiqua" pitchFamily="18" charset="0"/>
              <a:ea typeface="Times New Roman" pitchFamily="18" charset="0"/>
            </a:endParaRPr>
          </a:p>
          <a:p>
            <a:pPr>
              <a:tabLst>
                <a:tab pos="2971800" algn="ctr"/>
                <a:tab pos="3657600" algn="l"/>
                <a:tab pos="5943600" algn="l"/>
              </a:tabLst>
              <a:defRPr/>
            </a:pPr>
            <a:endParaRPr lang="en-US" dirty="0">
              <a:latin typeface="Book Antiqua" pitchFamily="18" charset="0"/>
              <a:ea typeface="Times New Roman" pitchFamily="18" charset="0"/>
            </a:endParaRPr>
          </a:p>
          <a:p>
            <a:pPr algn="ctr">
              <a:tabLst>
                <a:tab pos="2971800" algn="ctr"/>
                <a:tab pos="3657600" algn="l"/>
                <a:tab pos="5943600" algn="l"/>
              </a:tabLst>
              <a:defRPr/>
            </a:pPr>
            <a:r>
              <a:rPr lang="en-US" dirty="0">
                <a:latin typeface="Book Antiqua" pitchFamily="18" charset="0"/>
                <a:ea typeface="Times New Roman" pitchFamily="18" charset="0"/>
              </a:rPr>
              <a:t>THIS RATIO = 	</a:t>
            </a:r>
            <a:r>
              <a:rPr lang="en-US" u="sng" dirty="0">
                <a:latin typeface="Book Antiqua" pitchFamily="18" charset="0"/>
                <a:ea typeface="Times New Roman" pitchFamily="18" charset="0"/>
              </a:rPr>
              <a:t>$90,000</a:t>
            </a:r>
            <a:r>
              <a:rPr lang="en-US" dirty="0">
                <a:latin typeface="Book Antiqua" pitchFamily="18" charset="0"/>
                <a:ea typeface="Times New Roman" pitchFamily="18" charset="0"/>
              </a:rPr>
              <a:t> </a:t>
            </a:r>
          </a:p>
          <a:p>
            <a:pPr>
              <a:tabLst>
                <a:tab pos="2971800" algn="ctr"/>
                <a:tab pos="3657600" algn="l"/>
                <a:tab pos="5943600" algn="l"/>
              </a:tabLst>
              <a:defRPr/>
            </a:pPr>
            <a:r>
              <a:rPr lang="en-US" dirty="0">
                <a:latin typeface="Book Antiqua" pitchFamily="18" charset="0"/>
                <a:ea typeface="Times New Roman" pitchFamily="18" charset="0"/>
              </a:rPr>
              <a:t>				    $100,000 = .90 OR 90%</a:t>
            </a:r>
            <a:r>
              <a:rPr lang="en-US" dirty="0">
                <a:latin typeface="Book Antiqua" pitchFamily="18" charset="0"/>
              </a:rPr>
              <a:t> </a:t>
            </a:r>
          </a:p>
          <a:p>
            <a:pPr>
              <a:tabLst>
                <a:tab pos="2971800" algn="ctr"/>
                <a:tab pos="3657600" algn="l"/>
                <a:tab pos="5943600" algn="l"/>
              </a:tabLst>
              <a:defRPr/>
            </a:pPr>
            <a:endParaRPr lang="en-US" sz="500" dirty="0">
              <a:latin typeface="Book Antiqua" pitchFamily="18" charset="0"/>
            </a:endParaRPr>
          </a:p>
          <a:p>
            <a:pPr>
              <a:tabLst>
                <a:tab pos="2971800" algn="ctr"/>
                <a:tab pos="3657600" algn="l"/>
                <a:tab pos="5943600" algn="l"/>
              </a:tabLst>
              <a:defRPr/>
            </a:pPr>
            <a:endParaRPr lang="en-US" sz="1200" dirty="0">
              <a:latin typeface="Book Antiqua" pitchFamily="18" charset="0"/>
              <a:ea typeface="Times New Roman" pitchFamily="18" charset="0"/>
            </a:endParaRPr>
          </a:p>
          <a:p>
            <a:pPr>
              <a:tabLst>
                <a:tab pos="2971800" algn="ctr"/>
                <a:tab pos="3657600" algn="l"/>
                <a:tab pos="5943600" algn="l"/>
              </a:tabLst>
              <a:defRPr/>
            </a:pPr>
            <a:endParaRPr lang="en-US" sz="1200" dirty="0">
              <a:latin typeface="Book Antiqua" pitchFamily="18" charset="0"/>
              <a:ea typeface="Times New Roman" pitchFamily="18" charset="0"/>
            </a:endParaRPr>
          </a:p>
          <a:p>
            <a:pPr algn="ctr">
              <a:tabLst>
                <a:tab pos="2971800" algn="ctr"/>
                <a:tab pos="3657600" algn="l"/>
                <a:tab pos="5943600" algn="l"/>
              </a:tabLst>
              <a:defRPr/>
            </a:pPr>
            <a:endParaRPr lang="en-US" sz="1200" dirty="0">
              <a:latin typeface="Book Antiqua" pitchFamily="18" charset="0"/>
              <a:ea typeface="Times New Roman" pitchFamily="18" charset="0"/>
            </a:endParaRPr>
          </a:p>
          <a:p>
            <a:pPr algn="ctr">
              <a:tabLst>
                <a:tab pos="2971800" algn="ctr"/>
                <a:tab pos="3657600" algn="l"/>
                <a:tab pos="5943600" algn="l"/>
              </a:tabLst>
              <a:defRPr/>
            </a:pPr>
            <a:r>
              <a:rPr lang="en-US" dirty="0">
                <a:latin typeface="Book Antiqua" pitchFamily="18" charset="0"/>
                <a:ea typeface="Times New Roman" pitchFamily="18" charset="0"/>
              </a:rPr>
              <a:t>RATIO = </a:t>
            </a:r>
            <a:r>
              <a:rPr lang="en-US" b="1" u="sng" dirty="0">
                <a:latin typeface="Book Antiqua" pitchFamily="18" charset="0"/>
                <a:ea typeface="Times New Roman" pitchFamily="18" charset="0"/>
              </a:rPr>
              <a:t>A</a:t>
            </a:r>
            <a:r>
              <a:rPr lang="en-US" dirty="0">
                <a:latin typeface="Book Antiqua" pitchFamily="18" charset="0"/>
                <a:ea typeface="Times New Roman" pitchFamily="18" charset="0"/>
              </a:rPr>
              <a:t>SSESSED VALUE/</a:t>
            </a:r>
            <a:r>
              <a:rPr lang="en-US" b="1" u="sng" dirty="0">
                <a:latin typeface="Book Antiqua" pitchFamily="18" charset="0"/>
                <a:ea typeface="Times New Roman" pitchFamily="18" charset="0"/>
              </a:rPr>
              <a:t>S</a:t>
            </a:r>
            <a:r>
              <a:rPr lang="en-US" dirty="0">
                <a:latin typeface="Book Antiqua" pitchFamily="18" charset="0"/>
                <a:ea typeface="Times New Roman" pitchFamily="18" charset="0"/>
              </a:rPr>
              <a:t>ALE PRICE</a:t>
            </a:r>
            <a:endParaRPr lang="en-US" sz="800" dirty="0">
              <a:latin typeface="Book Antiqua" pitchFamily="18" charset="0"/>
            </a:endParaRPr>
          </a:p>
          <a:p>
            <a:pPr>
              <a:tabLst>
                <a:tab pos="2971800" algn="ctr"/>
                <a:tab pos="3657600" algn="l"/>
                <a:tab pos="5943600" algn="l"/>
              </a:tabLst>
              <a:defRPr/>
            </a:pPr>
            <a:endParaRPr lang="en-US" dirty="0">
              <a:latin typeface="Book Antiqua" pitchFamily="18" charset="0"/>
            </a:endParaRPr>
          </a:p>
        </p:txBody>
      </p:sp>
    </p:spTree>
    <p:extLst>
      <p:ext uri="{BB962C8B-B14F-4D97-AF65-F5344CB8AC3E}">
        <p14:creationId xmlns:p14="http://schemas.microsoft.com/office/powerpoint/2010/main" val="67114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Calculation of ratios</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8480" y="1286079"/>
            <a:ext cx="11654555" cy="5347618"/>
          </a:xfrm>
          <a:prstGeom prst="rect">
            <a:avLst/>
          </a:prstGeom>
        </p:spPr>
        <p:txBody>
          <a:bodyPr wrap="square">
            <a:spAutoFit/>
          </a:bodyPr>
          <a:lstStyle/>
          <a:p>
            <a:pPr algn="ctr">
              <a:spcBef>
                <a:spcPct val="0"/>
              </a:spcBef>
            </a:pPr>
            <a:r>
              <a:rPr lang="en-US" altLang="en-US" sz="1100" u="sng" dirty="0">
                <a:latin typeface="Arial" panose="020B0604020202020204" pitchFamily="34" charset="0"/>
                <a:cs typeface="Times New Roman" panose="02020603050405020304" pitchFamily="18" charset="0"/>
              </a:rPr>
              <a:t>COMPUTATION OF THE ASSESSMENT/SALES RATIO</a:t>
            </a:r>
            <a:endParaRPr lang="en-US" altLang="en-US" sz="700" dirty="0">
              <a:latin typeface="Arial" panose="020B0604020202020204" pitchFamily="34" charset="0"/>
              <a:cs typeface="Times New Roman" panose="02020603050405020304" pitchFamily="18" charset="0"/>
            </a:endParaRPr>
          </a:p>
          <a:p>
            <a:pPr algn="ctr">
              <a:spcBef>
                <a:spcPct val="0"/>
              </a:spcBef>
            </a:pPr>
            <a:r>
              <a:rPr lang="en-US" altLang="en-US" sz="1100" u="sng" dirty="0">
                <a:latin typeface="Arial" panose="020B0604020202020204" pitchFamily="34" charset="0"/>
                <a:cs typeface="Times New Roman" panose="02020603050405020304" pitchFamily="18" charset="0"/>
              </a:rPr>
              <a:t>Step 2</a:t>
            </a:r>
          </a:p>
          <a:p>
            <a:pPr algn="ctr">
              <a:spcBef>
                <a:spcPct val="0"/>
              </a:spcBef>
            </a:pPr>
            <a:endParaRPr lang="en-US" altLang="en-US" sz="1100" u="sng" dirty="0">
              <a:latin typeface="Arial" panose="020B0604020202020204" pitchFamily="34" charset="0"/>
            </a:endParaRPr>
          </a:p>
          <a:p>
            <a:pPr algn="ctr">
              <a:spcBef>
                <a:spcPct val="0"/>
              </a:spcBef>
            </a:pP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u="sng" dirty="0">
                <a:latin typeface="Arial" panose="020B0604020202020204" pitchFamily="34" charset="0"/>
                <a:cs typeface="Times New Roman" panose="02020603050405020304" pitchFamily="18" charset="0"/>
              </a:rPr>
              <a:t>PVA Assessment</a:t>
            </a:r>
            <a:r>
              <a:rPr lang="en-US" altLang="en-US" sz="1100" dirty="0">
                <a:latin typeface="Arial" panose="020B0604020202020204" pitchFamily="34" charset="0"/>
                <a:cs typeface="Times New Roman" panose="02020603050405020304" pitchFamily="18" charset="0"/>
              </a:rPr>
              <a:t>	</a:t>
            </a:r>
            <a:r>
              <a:rPr lang="en-US" altLang="en-US" sz="1100" u="sng" dirty="0">
                <a:latin typeface="Arial" panose="020B0604020202020204" pitchFamily="34" charset="0"/>
                <a:cs typeface="Times New Roman" panose="02020603050405020304" pitchFamily="18" charset="0"/>
              </a:rPr>
              <a:t>Sale Price</a:t>
            </a:r>
            <a:r>
              <a:rPr lang="en-US" altLang="en-US" sz="1100" dirty="0">
                <a:latin typeface="Arial" panose="020B0604020202020204" pitchFamily="34" charset="0"/>
                <a:cs typeface="Times New Roman" panose="02020603050405020304" pitchFamily="18" charset="0"/>
              </a:rPr>
              <a:t>		</a:t>
            </a:r>
            <a:r>
              <a:rPr lang="en-US" altLang="en-US" sz="1100" u="sng" dirty="0">
                <a:latin typeface="Arial" panose="020B0604020202020204" pitchFamily="34" charset="0"/>
                <a:cs typeface="Times New Roman" panose="02020603050405020304" pitchFamily="18" charset="0"/>
              </a:rPr>
              <a:t>Ratio</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11,000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20,000		0.55</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64,000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59,000		1.08</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40,000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40,000		1.00</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38,000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30,000		1.27</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92,000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88,000		1.05</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6,000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25,000		0.24</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$122,000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$250,000		0.49</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65,000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81,000		0.80</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59,000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66,000		0.89</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50,000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19,000		2.63</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44,000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50,000		0.88</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66,000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71,000		0.93</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36,000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48,000		0.75</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35,000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50,000		0.70</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68,000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80,000		0.85</a:t>
            </a:r>
          </a:p>
          <a:p>
            <a:pPr algn="ctr">
              <a:lnSpc>
                <a:spcPct val="150000"/>
              </a:lnSpc>
              <a:spcBef>
                <a:spcPct val="0"/>
              </a:spcBef>
              <a:buClrTx/>
              <a:buSzTx/>
              <a:buFontTx/>
              <a:buNone/>
            </a:pP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Total Number of Sales = </a:t>
            </a:r>
            <a:r>
              <a:rPr lang="en-US" altLang="en-US" sz="1100" u="sng" dirty="0">
                <a:latin typeface="Arial" panose="020B0604020202020204" pitchFamily="34" charset="0"/>
                <a:cs typeface="Times New Roman" panose="02020603050405020304" pitchFamily="18" charset="0"/>
              </a:rPr>
              <a:t>15</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57606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Calculation of ratios</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3164" y="1260036"/>
            <a:ext cx="11654555" cy="5093702"/>
          </a:xfrm>
          <a:prstGeom prst="rect">
            <a:avLst/>
          </a:prstGeom>
        </p:spPr>
        <p:txBody>
          <a:bodyPr wrap="square">
            <a:spAutoFit/>
          </a:bodyPr>
          <a:lstStyle/>
          <a:p>
            <a:pPr algn="ctr">
              <a:spcBef>
                <a:spcPct val="0"/>
              </a:spcBef>
              <a:buClrTx/>
              <a:buSzTx/>
              <a:buFontTx/>
              <a:buNone/>
            </a:pPr>
            <a:r>
              <a:rPr lang="en-US" altLang="en-US" sz="1000" u="sng" dirty="0">
                <a:latin typeface="Arial" panose="020B0604020202020204" pitchFamily="34" charset="0"/>
                <a:cs typeface="Times New Roman" panose="02020603050405020304" pitchFamily="18" charset="0"/>
              </a:rPr>
              <a:t> RANKING OF THE ASSESSMENT/SALES RATIO</a:t>
            </a:r>
            <a:endParaRPr lang="en-US" altLang="en-US" sz="1000" dirty="0">
              <a:latin typeface="Arial" panose="020B0604020202020204" pitchFamily="34" charset="0"/>
            </a:endParaRPr>
          </a:p>
          <a:p>
            <a:pPr algn="ctr">
              <a:spcBef>
                <a:spcPct val="0"/>
              </a:spcBef>
              <a:buClrTx/>
              <a:buSzTx/>
              <a:buFontTx/>
              <a:buNone/>
            </a:pPr>
            <a:r>
              <a:rPr lang="en-US" altLang="en-US" sz="1000" u="sng" dirty="0">
                <a:latin typeface="Arial" panose="020B0604020202020204" pitchFamily="34" charset="0"/>
                <a:cs typeface="Times New Roman" panose="02020603050405020304" pitchFamily="18" charset="0"/>
              </a:rPr>
              <a:t>Step 3</a:t>
            </a:r>
          </a:p>
          <a:p>
            <a:pPr algn="ctr">
              <a:spcBef>
                <a:spcPct val="0"/>
              </a:spcBef>
              <a:buClrTx/>
              <a:buSzTx/>
              <a:buFontTx/>
              <a:buNone/>
            </a:pPr>
            <a:endParaRPr lang="en-US" altLang="en-US" sz="1000" u="sng" dirty="0">
              <a:latin typeface="Arial" panose="020B0604020202020204" pitchFamily="34" charset="0"/>
            </a:endParaRPr>
          </a:p>
          <a:p>
            <a:pPr algn="ctr">
              <a:spcBef>
                <a:spcPct val="0"/>
              </a:spcBef>
              <a:buClrTx/>
              <a:buSzTx/>
              <a:buFontTx/>
              <a:buNone/>
            </a:pP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u="sng" dirty="0">
                <a:latin typeface="Arial" panose="020B0604020202020204" pitchFamily="34" charset="0"/>
                <a:cs typeface="Times New Roman" panose="02020603050405020304" pitchFamily="18" charset="0"/>
              </a:rPr>
              <a:t>PVA Assessment</a:t>
            </a:r>
            <a:r>
              <a:rPr lang="en-US" altLang="en-US" sz="1000" dirty="0">
                <a:latin typeface="Arial" panose="020B0604020202020204" pitchFamily="34" charset="0"/>
                <a:cs typeface="Times New Roman" panose="02020603050405020304" pitchFamily="18" charset="0"/>
              </a:rPr>
              <a:t>	</a:t>
            </a:r>
            <a:r>
              <a:rPr lang="en-US" altLang="en-US" sz="1000" u="sng" dirty="0">
                <a:latin typeface="Arial" panose="020B0604020202020204" pitchFamily="34" charset="0"/>
                <a:cs typeface="Times New Roman" panose="02020603050405020304" pitchFamily="18" charset="0"/>
              </a:rPr>
              <a:t>Sale Price</a:t>
            </a:r>
            <a:r>
              <a:rPr lang="en-US" altLang="en-US" sz="1000" dirty="0">
                <a:latin typeface="Arial" panose="020B0604020202020204" pitchFamily="34" charset="0"/>
                <a:cs typeface="Times New Roman" panose="02020603050405020304" pitchFamily="18" charset="0"/>
              </a:rPr>
              <a:t>		</a:t>
            </a:r>
            <a:r>
              <a:rPr lang="en-US" altLang="en-US" sz="1000" u="sng" dirty="0">
                <a:latin typeface="Arial" panose="020B0604020202020204" pitchFamily="34" charset="0"/>
                <a:cs typeface="Times New Roman" panose="02020603050405020304" pitchFamily="18" charset="0"/>
              </a:rPr>
              <a:t>Ratio</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6,000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25,000	=	  .24</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$122,000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$250,000	=	  .49</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11,000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20,000	=	  .55</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35,000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50,000	=	  .70</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36,000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48,000	=	  .75</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65,000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81,000	=	  .80</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68,000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80,000	=	  .85</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44,000	</a:t>
            </a:r>
            <a:r>
              <a:rPr lang="en-US" altLang="en-US" sz="1000" dirty="0">
                <a:latin typeface="Symbol" panose="05050102010706020507" pitchFamily="18" charset="2"/>
                <a:cs typeface="Times New Roman" panose="02020603050405020304" pitchFamily="18" charset="0"/>
              </a:rPr>
              <a:t>¸	</a:t>
            </a:r>
            <a:r>
              <a:rPr lang="en-US" altLang="en-US" sz="1000" dirty="0">
                <a:latin typeface="Arial" panose="020B0604020202020204" pitchFamily="34" charset="0"/>
                <a:cs typeface="Times New Roman" panose="02020603050405020304" pitchFamily="18" charset="0"/>
              </a:rPr>
              <a:t>$  50,000	=	  .88 - MEDIAN</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59,000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66,000	=	  .89</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66,000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71,000	=	  .93</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40,000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40,000	=	1.00</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92,000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88,000	=	1.05</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64,000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59,000	=	1.08</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38,000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30,000	=	1.27</a:t>
            </a:r>
            <a:endParaRPr lang="en-US" altLang="en-US" sz="1000" dirty="0">
              <a:latin typeface="Arial" panose="020B0604020202020204" pitchFamily="34" charset="0"/>
            </a:endParaRPr>
          </a:p>
          <a:p>
            <a:pPr algn="ctr">
              <a:spcBef>
                <a:spcPct val="0"/>
              </a:spcBef>
              <a:buClrTx/>
              <a:buSzTx/>
              <a:buFontTx/>
              <a:buNone/>
            </a:pPr>
            <a:r>
              <a:rPr lang="en-US" altLang="en-US" sz="1000" dirty="0">
                <a:latin typeface="Arial" panose="020B0604020202020204" pitchFamily="34" charset="0"/>
                <a:cs typeface="Times New Roman" panose="02020603050405020304" pitchFamily="18" charset="0"/>
              </a:rPr>
              <a:t>$  50,000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19,000	=	2.63</a:t>
            </a:r>
          </a:p>
          <a:p>
            <a:pPr algn="ctr">
              <a:spcBef>
                <a:spcPct val="0"/>
              </a:spcBef>
              <a:buClrTx/>
              <a:buSzTx/>
              <a:buFontTx/>
              <a:buNone/>
            </a:pPr>
            <a:endParaRPr lang="en-US" altLang="en-US" sz="1000" dirty="0">
              <a:latin typeface="Arial" panose="020B0604020202020204" pitchFamily="34" charset="0"/>
              <a:cs typeface="Times New Roman" panose="02020603050405020304" pitchFamily="18" charset="0"/>
            </a:endParaRPr>
          </a:p>
          <a:p>
            <a:pPr algn="ctr">
              <a:spcBef>
                <a:spcPct val="0"/>
              </a:spcBef>
              <a:buClrTx/>
              <a:buSzTx/>
              <a:buFontTx/>
              <a:buNone/>
            </a:pPr>
            <a:r>
              <a:rPr lang="en-US" altLang="en-US" sz="1000" dirty="0">
                <a:latin typeface="Arial" panose="020B0604020202020204" pitchFamily="34" charset="0"/>
                <a:cs typeface="Times New Roman" panose="02020603050405020304" pitchFamily="18" charset="0"/>
              </a:rPr>
              <a:t>The MEDIAN is the middle value of a set of ranked numbers.  </a:t>
            </a:r>
          </a:p>
          <a:p>
            <a:pPr algn="ctr">
              <a:spcBef>
                <a:spcPct val="0"/>
              </a:spcBef>
              <a:buClrTx/>
              <a:buSzTx/>
              <a:buFontTx/>
              <a:buNone/>
            </a:pPr>
            <a:r>
              <a:rPr lang="en-US" altLang="en-US" sz="1000" dirty="0">
                <a:latin typeface="Arial" panose="020B0604020202020204" pitchFamily="34" charset="0"/>
                <a:cs typeface="Times New Roman" panose="02020603050405020304" pitchFamily="18" charset="0"/>
              </a:rPr>
              <a:t>In this example there are fifteen numbers (ratios). </a:t>
            </a:r>
          </a:p>
          <a:p>
            <a:pPr algn="ctr">
              <a:spcBef>
                <a:spcPct val="0"/>
              </a:spcBef>
              <a:buClrTx/>
              <a:buSzTx/>
              <a:buFontTx/>
              <a:buNone/>
            </a:pPr>
            <a:r>
              <a:rPr lang="en-US" altLang="en-US" sz="1000" dirty="0">
                <a:latin typeface="Arial" panose="020B0604020202020204" pitchFamily="34" charset="0"/>
                <a:cs typeface="Times New Roman" panose="02020603050405020304" pitchFamily="18" charset="0"/>
              </a:rPr>
              <a:t>The MEDIAN is the eighth position or at the halfway point.</a:t>
            </a:r>
          </a:p>
          <a:p>
            <a:pPr algn="ctr">
              <a:spcBef>
                <a:spcPct val="0"/>
              </a:spcBef>
              <a:buClrTx/>
              <a:buSzTx/>
              <a:buFontTx/>
              <a:buNone/>
            </a:pPr>
            <a:r>
              <a:rPr lang="en-US" altLang="en-US" sz="1000" dirty="0">
                <a:latin typeface="Arial" panose="020B0604020202020204" pitchFamily="34" charset="0"/>
                <a:cs typeface="Times New Roman" panose="02020603050405020304" pitchFamily="18" charset="0"/>
              </a:rPr>
              <a:t>There are seven numbers above it and seven numbers below it.</a:t>
            </a:r>
            <a:endParaRPr lang="en-US" altLang="en-US" sz="1000" dirty="0">
              <a:latin typeface="Arial" panose="020B0604020202020204" pitchFamily="34" charset="0"/>
            </a:endParaRPr>
          </a:p>
        </p:txBody>
      </p:sp>
      <p:sp>
        <p:nvSpPr>
          <p:cNvPr id="3" name="Rectangle 2"/>
          <p:cNvSpPr/>
          <p:nvPr/>
        </p:nvSpPr>
        <p:spPr>
          <a:xfrm>
            <a:off x="3508744" y="3750724"/>
            <a:ext cx="5029200" cy="228601"/>
          </a:xfrm>
          <a:prstGeom prst="rect">
            <a:avLst/>
          </a:prstGeom>
          <a:noFill/>
          <a:ln w="28575">
            <a:solidFill>
              <a:srgbClr val="222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50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Level of Assessment</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98721" y="1983548"/>
            <a:ext cx="11654555" cy="1785104"/>
          </a:xfrm>
          <a:prstGeom prst="rect">
            <a:avLst/>
          </a:prstGeom>
        </p:spPr>
        <p:txBody>
          <a:bodyPr wrap="square">
            <a:spAutoFit/>
          </a:bodyPr>
          <a:lstStyle/>
          <a:p>
            <a:pPr marL="457200" indent="-457200">
              <a:buBlip>
                <a:blip r:embed="rId4"/>
              </a:buBlip>
            </a:pPr>
            <a:r>
              <a:rPr lang="en-US" sz="2800" dirty="0">
                <a:latin typeface="Book Antiqua" panose="02040602050305030304" pitchFamily="18" charset="0"/>
              </a:rPr>
              <a:t>Level of Assessment is the calculation used to certify your recapitulation each year.</a:t>
            </a:r>
          </a:p>
          <a:p>
            <a:endParaRPr lang="en-US" sz="2800" dirty="0">
              <a:latin typeface="Book Antiqua" panose="02040602050305030304" pitchFamily="18" charset="0"/>
            </a:endParaRPr>
          </a:p>
          <a:p>
            <a:pPr marL="914400" lvl="1" indent="-457200">
              <a:buClr>
                <a:srgbClr val="222E68"/>
              </a:buClr>
              <a:buSzPct val="150000"/>
              <a:buFont typeface="Wingdings" panose="05000000000000000000" pitchFamily="2" charset="2"/>
              <a:buChar char="§"/>
            </a:pPr>
            <a:r>
              <a:rPr lang="en-US" sz="2600" dirty="0">
                <a:latin typeface="Book Antiqua" panose="02040602050305030304" pitchFamily="18" charset="0"/>
              </a:rPr>
              <a:t>The Ratio is used in the calculation of the Level of Assessment</a:t>
            </a:r>
          </a:p>
        </p:txBody>
      </p:sp>
    </p:spTree>
    <p:extLst>
      <p:ext uri="{BB962C8B-B14F-4D97-AF65-F5344CB8AC3E}">
        <p14:creationId xmlns:p14="http://schemas.microsoft.com/office/powerpoint/2010/main" val="3717341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3B6D7123-3A0E-4DEC-AF41-5AD52A6128D6}"/>
</file>

<file path=customXml/itemProps2.xml><?xml version="1.0" encoding="utf-8"?>
<ds:datastoreItem xmlns:ds="http://schemas.openxmlformats.org/officeDocument/2006/customXml" ds:itemID="{E9FA53B7-06B9-48DB-9C67-F9BCFECC59A8}"/>
</file>

<file path=customXml/itemProps3.xml><?xml version="1.0" encoding="utf-8"?>
<ds:datastoreItem xmlns:ds="http://schemas.openxmlformats.org/officeDocument/2006/customXml" ds:itemID="{1DE926D5-3D69-4A06-B8D1-CBDE8A3B4FF1}"/>
</file>

<file path=docProps/app.xml><?xml version="1.0" encoding="utf-8"?>
<Properties xmlns="http://schemas.openxmlformats.org/officeDocument/2006/extended-properties" xmlns:vt="http://schemas.openxmlformats.org/officeDocument/2006/docPropsVTypes">
  <Template>TM03457515[[fn=View]]</Template>
  <TotalTime>6801</TotalTime>
  <Words>1402</Words>
  <Application>Microsoft Office PowerPoint</Application>
  <PresentationFormat>Widescreen</PresentationFormat>
  <Paragraphs>171</Paragraphs>
  <Slides>19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Book Antiqua</vt:lpstr>
      <vt:lpstr>Calibri</vt:lpstr>
      <vt:lpstr>Calibri Light</vt:lpstr>
      <vt:lpstr>Copperplate Gothic Bold</vt:lpstr>
      <vt:lpstr>Franklin Gothic Book</vt:lpstr>
      <vt:lpstr>Franklin Gothic Demi</vt:lpstr>
      <vt:lpstr>Franklin Gothic Medium</vt:lpstr>
      <vt:lpstr>Franklin Gothic Medium Cond</vt:lpstr>
      <vt:lpstr>Gill Sans MT</vt:lpstr>
      <vt:lpstr>Symbol</vt:lpstr>
      <vt:lpstr>Wingdings</vt:lpstr>
      <vt:lpstr>Office Theme</vt:lpstr>
      <vt:lpstr>2021 Conference on Assessment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Recap Checklist</vt:lpstr>
      <vt:lpstr>New Email Address for Recaps </vt:lpstr>
      <vt:lpstr>CONTACT INFORMATION</vt:lpstr>
      <vt:lpstr>Ratio Study Options, Recap Tips, LOA Calculations &amp; 2022 Recap Submission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keywords/>
  <dc:description/>
  <cp:lastModifiedBy>Klink, Melissa R (DOR)</cp:lastModifiedBy>
  <cp:revision>113</cp:revision>
  <dcterms:created xsi:type="dcterms:W3CDTF">2018-07-23T13:55:37Z</dcterms:created>
  <dcterms:modified xsi:type="dcterms:W3CDTF">2022-01-27T16:40:27Z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